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6" r:id="rId1"/>
    <p:sldMasterId id="2147483661" r:id="rId2"/>
    <p:sldMasterId id="2147483700" r:id="rId3"/>
  </p:sldMasterIdLst>
  <p:notesMasterIdLst>
    <p:notesMasterId r:id="rId27"/>
  </p:notesMasterIdLst>
  <p:handoutMasterIdLst>
    <p:handoutMasterId r:id="rId28"/>
  </p:handoutMasterIdLst>
  <p:sldIdLst>
    <p:sldId id="342" r:id="rId4"/>
    <p:sldId id="339" r:id="rId5"/>
    <p:sldId id="343" r:id="rId6"/>
    <p:sldId id="344" r:id="rId7"/>
    <p:sldId id="350" r:id="rId8"/>
    <p:sldId id="351" r:id="rId9"/>
    <p:sldId id="345" r:id="rId10"/>
    <p:sldId id="358" r:id="rId11"/>
    <p:sldId id="349" r:id="rId12"/>
    <p:sldId id="347" r:id="rId13"/>
    <p:sldId id="348" r:id="rId14"/>
    <p:sldId id="362" r:id="rId15"/>
    <p:sldId id="357" r:id="rId16"/>
    <p:sldId id="352" r:id="rId17"/>
    <p:sldId id="353" r:id="rId18"/>
    <p:sldId id="355" r:id="rId19"/>
    <p:sldId id="359" r:id="rId20"/>
    <p:sldId id="356" r:id="rId21"/>
    <p:sldId id="346" r:id="rId22"/>
    <p:sldId id="354" r:id="rId23"/>
    <p:sldId id="360" r:id="rId24"/>
    <p:sldId id="361" r:id="rId25"/>
    <p:sldId id="305" r:id="rId26"/>
  </p:sldIdLst>
  <p:sldSz cx="9906000" cy="6858000" type="A4"/>
  <p:notesSz cx="9926638" cy="6797675"/>
  <p:defaultTextStyle>
    <a:defPPr>
      <a:defRPr lang="it-IT"/>
    </a:defPPr>
    <a:lvl1pPr algn="ctr" rtl="0" eaLnBrk="0" fontAlgn="base" hangingPunct="0">
      <a:spcBef>
        <a:spcPct val="0"/>
      </a:spcBef>
      <a:spcAft>
        <a:spcPct val="0"/>
      </a:spcAft>
      <a:defRPr sz="800" b="1" kern="1200">
        <a:solidFill>
          <a:schemeClr val="tx1"/>
        </a:solidFill>
        <a:latin typeface="Trebuchet MS" pitchFamily="34" charset="0"/>
        <a:ea typeface="ＭＳ Ｐゴシック" pitchFamily="-112" charset="-128"/>
        <a:cs typeface="+mn-cs"/>
      </a:defRPr>
    </a:lvl1pPr>
    <a:lvl2pPr marL="457200" algn="ctr" rtl="0" eaLnBrk="0" fontAlgn="base" hangingPunct="0">
      <a:spcBef>
        <a:spcPct val="0"/>
      </a:spcBef>
      <a:spcAft>
        <a:spcPct val="0"/>
      </a:spcAft>
      <a:defRPr sz="800" b="1" kern="1200">
        <a:solidFill>
          <a:schemeClr val="tx1"/>
        </a:solidFill>
        <a:latin typeface="Trebuchet MS" pitchFamily="34" charset="0"/>
        <a:ea typeface="ＭＳ Ｐゴシック" pitchFamily="-112" charset="-128"/>
        <a:cs typeface="+mn-cs"/>
      </a:defRPr>
    </a:lvl2pPr>
    <a:lvl3pPr marL="914400" algn="ctr" rtl="0" eaLnBrk="0" fontAlgn="base" hangingPunct="0">
      <a:spcBef>
        <a:spcPct val="0"/>
      </a:spcBef>
      <a:spcAft>
        <a:spcPct val="0"/>
      </a:spcAft>
      <a:defRPr sz="800" b="1" kern="1200">
        <a:solidFill>
          <a:schemeClr val="tx1"/>
        </a:solidFill>
        <a:latin typeface="Trebuchet MS" pitchFamily="34" charset="0"/>
        <a:ea typeface="ＭＳ Ｐゴシック" pitchFamily="-112" charset="-128"/>
        <a:cs typeface="+mn-cs"/>
      </a:defRPr>
    </a:lvl3pPr>
    <a:lvl4pPr marL="1371600" algn="ctr" rtl="0" eaLnBrk="0" fontAlgn="base" hangingPunct="0">
      <a:spcBef>
        <a:spcPct val="0"/>
      </a:spcBef>
      <a:spcAft>
        <a:spcPct val="0"/>
      </a:spcAft>
      <a:defRPr sz="800" b="1" kern="1200">
        <a:solidFill>
          <a:schemeClr val="tx1"/>
        </a:solidFill>
        <a:latin typeface="Trebuchet MS" pitchFamily="34" charset="0"/>
        <a:ea typeface="ＭＳ Ｐゴシック" pitchFamily="-112" charset="-128"/>
        <a:cs typeface="+mn-cs"/>
      </a:defRPr>
    </a:lvl4pPr>
    <a:lvl5pPr marL="1828800" algn="ctr" rtl="0" eaLnBrk="0" fontAlgn="base" hangingPunct="0">
      <a:spcBef>
        <a:spcPct val="0"/>
      </a:spcBef>
      <a:spcAft>
        <a:spcPct val="0"/>
      </a:spcAft>
      <a:defRPr sz="800" b="1" kern="1200">
        <a:solidFill>
          <a:schemeClr val="tx1"/>
        </a:solidFill>
        <a:latin typeface="Trebuchet MS" pitchFamily="34" charset="0"/>
        <a:ea typeface="ＭＳ Ｐゴシック" pitchFamily="-112" charset="-128"/>
        <a:cs typeface="+mn-cs"/>
      </a:defRPr>
    </a:lvl5pPr>
    <a:lvl6pPr marL="2286000" algn="l" defTabSz="914400" rtl="0" eaLnBrk="1" latinLnBrk="0" hangingPunct="1">
      <a:defRPr sz="800" b="1" kern="1200">
        <a:solidFill>
          <a:schemeClr val="tx1"/>
        </a:solidFill>
        <a:latin typeface="Trebuchet MS" pitchFamily="34" charset="0"/>
        <a:ea typeface="ＭＳ Ｐゴシック" pitchFamily="-112" charset="-128"/>
        <a:cs typeface="+mn-cs"/>
      </a:defRPr>
    </a:lvl6pPr>
    <a:lvl7pPr marL="2743200" algn="l" defTabSz="914400" rtl="0" eaLnBrk="1" latinLnBrk="0" hangingPunct="1">
      <a:defRPr sz="800" b="1" kern="1200">
        <a:solidFill>
          <a:schemeClr val="tx1"/>
        </a:solidFill>
        <a:latin typeface="Trebuchet MS" pitchFamily="34" charset="0"/>
        <a:ea typeface="ＭＳ Ｐゴシック" pitchFamily="-112" charset="-128"/>
        <a:cs typeface="+mn-cs"/>
      </a:defRPr>
    </a:lvl7pPr>
    <a:lvl8pPr marL="3200400" algn="l" defTabSz="914400" rtl="0" eaLnBrk="1" latinLnBrk="0" hangingPunct="1">
      <a:defRPr sz="800" b="1" kern="1200">
        <a:solidFill>
          <a:schemeClr val="tx1"/>
        </a:solidFill>
        <a:latin typeface="Trebuchet MS" pitchFamily="34" charset="0"/>
        <a:ea typeface="ＭＳ Ｐゴシック" pitchFamily="-112" charset="-128"/>
        <a:cs typeface="+mn-cs"/>
      </a:defRPr>
    </a:lvl8pPr>
    <a:lvl9pPr marL="3657600" algn="l" defTabSz="914400" rtl="0" eaLnBrk="1" latinLnBrk="0" hangingPunct="1">
      <a:defRPr sz="800" b="1" kern="1200">
        <a:solidFill>
          <a:schemeClr val="tx1"/>
        </a:solidFill>
        <a:latin typeface="Trebuchet MS" pitchFamily="34"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FF0000"/>
    <a:srgbClr val="0F94CF"/>
    <a:srgbClr val="000000"/>
    <a:srgbClr val="CCFFFF"/>
    <a:srgbClr val="CCFFCC"/>
    <a:srgbClr val="FFFF66"/>
    <a:srgbClr val="33CC33"/>
  </p:clrMru>
</p:presentationPr>
</file>

<file path=ppt/tableStyles.xml><?xml version="1.0" encoding="utf-8"?>
<a:tblStyleLst xmlns:a="http://schemas.openxmlformats.org/drawingml/2006/main" def="{5C22544A-7EE6-4342-B048-85BDC9FD1C3A}">
  <a:tblStyle styleId="{8A107856-5554-42FB-B03E-39F5DBC370BA}" styleName="Stile medio 4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929F9F4-4A8F-4326-A1B4-22849713DDAB}" styleName="Stile scuro 1 - Colore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FD4443E-F989-4FC4-A0C8-D5A2AF1F390B}" styleName="Stile scuro 1 - Colore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ile scuro 1 - Color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08" autoAdjust="0"/>
    <p:restoredTop sz="94555" autoAdjust="0"/>
  </p:normalViewPr>
  <p:slideViewPr>
    <p:cSldViewPr>
      <p:cViewPr>
        <p:scale>
          <a:sx n="78" d="100"/>
          <a:sy n="78" d="100"/>
        </p:scale>
        <p:origin x="-840" y="-48"/>
      </p:cViewPr>
      <p:guideLst>
        <p:guide orient="horz" pos="1207"/>
        <p:guide orient="horz" pos="981"/>
        <p:guide orient="horz" pos="3929"/>
        <p:guide orient="horz" pos="3566"/>
        <p:guide orient="horz" pos="3203"/>
        <p:guide orient="horz" pos="2750"/>
        <p:guide pos="353"/>
        <p:guide pos="1260"/>
        <p:guide pos="2304"/>
        <p:guide pos="3211"/>
        <p:guide pos="4798"/>
        <p:guide pos="575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600" y="-114"/>
      </p:cViewPr>
      <p:guideLst>
        <p:guide orient="horz" pos="2141"/>
        <p:guide pos="312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1"/>
            <a:ext cx="4302005" cy="338972"/>
          </a:xfrm>
          <a:prstGeom prst="rect">
            <a:avLst/>
          </a:prstGeom>
          <a:noFill/>
          <a:ln w="9525">
            <a:noFill/>
            <a:miter lim="800000"/>
            <a:headEnd/>
            <a:tailEnd/>
          </a:ln>
          <a:effectLst/>
        </p:spPr>
        <p:txBody>
          <a:bodyPr vert="horz" wrap="square" lIns="88214" tIns="44108" rIns="88214" bIns="44108" numCol="1" anchor="t" anchorCtr="0" compatLnSpc="1">
            <a:prstTxWarp prst="textNoShape">
              <a:avLst/>
            </a:prstTxWarp>
          </a:bodyPr>
          <a:lstStyle>
            <a:lvl1pPr algn="l" defTabSz="882578">
              <a:defRPr sz="1200" b="0">
                <a:latin typeface="Arial" charset="0"/>
                <a:ea typeface="ＭＳ Ｐゴシック" charset="-128"/>
                <a:cs typeface="+mn-cs"/>
              </a:defRPr>
            </a:lvl1pPr>
          </a:lstStyle>
          <a:p>
            <a:pPr>
              <a:defRPr/>
            </a:pPr>
            <a:endParaRPr lang="it-IT"/>
          </a:p>
        </p:txBody>
      </p:sp>
      <p:sp>
        <p:nvSpPr>
          <p:cNvPr id="68611" name="Rectangle 3"/>
          <p:cNvSpPr>
            <a:spLocks noGrp="1" noChangeArrowheads="1"/>
          </p:cNvSpPr>
          <p:nvPr>
            <p:ph type="dt" sz="quarter" idx="1"/>
          </p:nvPr>
        </p:nvSpPr>
        <p:spPr bwMode="auto">
          <a:xfrm>
            <a:off x="5623093" y="1"/>
            <a:ext cx="4302005" cy="338972"/>
          </a:xfrm>
          <a:prstGeom prst="rect">
            <a:avLst/>
          </a:prstGeom>
          <a:noFill/>
          <a:ln w="9525">
            <a:noFill/>
            <a:miter lim="800000"/>
            <a:headEnd/>
            <a:tailEnd/>
          </a:ln>
          <a:effectLst/>
        </p:spPr>
        <p:txBody>
          <a:bodyPr vert="horz" wrap="square" lIns="88214" tIns="44108" rIns="88214" bIns="44108" numCol="1" anchor="t" anchorCtr="0" compatLnSpc="1">
            <a:prstTxWarp prst="textNoShape">
              <a:avLst/>
            </a:prstTxWarp>
          </a:bodyPr>
          <a:lstStyle>
            <a:lvl1pPr algn="r" defTabSz="882578">
              <a:defRPr sz="1200" b="0">
                <a:latin typeface="Arial" charset="0"/>
                <a:ea typeface="ＭＳ Ｐゴシック" charset="-128"/>
                <a:cs typeface="+mn-cs"/>
              </a:defRPr>
            </a:lvl1pPr>
          </a:lstStyle>
          <a:p>
            <a:pPr>
              <a:defRPr/>
            </a:pPr>
            <a:fld id="{A26E8718-8CCF-426F-A574-0EF6417256D8}" type="datetime1">
              <a:rPr lang="it-IT"/>
              <a:pPr>
                <a:defRPr/>
              </a:pPr>
              <a:t>01/06/2010</a:t>
            </a:fld>
            <a:endParaRPr lang="it-IT"/>
          </a:p>
        </p:txBody>
      </p:sp>
      <p:sp>
        <p:nvSpPr>
          <p:cNvPr id="68612" name="Rectangle 4"/>
          <p:cNvSpPr>
            <a:spLocks noGrp="1" noChangeArrowheads="1"/>
          </p:cNvSpPr>
          <p:nvPr>
            <p:ph type="ftr" sz="quarter" idx="2"/>
          </p:nvPr>
        </p:nvSpPr>
        <p:spPr bwMode="auto">
          <a:xfrm>
            <a:off x="0" y="6458704"/>
            <a:ext cx="4302005" cy="337452"/>
          </a:xfrm>
          <a:prstGeom prst="rect">
            <a:avLst/>
          </a:prstGeom>
          <a:noFill/>
          <a:ln w="9525">
            <a:noFill/>
            <a:miter lim="800000"/>
            <a:headEnd/>
            <a:tailEnd/>
          </a:ln>
          <a:effectLst/>
        </p:spPr>
        <p:txBody>
          <a:bodyPr vert="horz" wrap="square" lIns="88214" tIns="44108" rIns="88214" bIns="44108" numCol="1" anchor="b" anchorCtr="0" compatLnSpc="1">
            <a:prstTxWarp prst="textNoShape">
              <a:avLst/>
            </a:prstTxWarp>
          </a:bodyPr>
          <a:lstStyle>
            <a:lvl1pPr algn="l" defTabSz="882578">
              <a:defRPr sz="1200" b="0">
                <a:latin typeface="Arial" charset="0"/>
                <a:ea typeface="ＭＳ Ｐゴシック" charset="-128"/>
                <a:cs typeface="+mn-cs"/>
              </a:defRPr>
            </a:lvl1pPr>
          </a:lstStyle>
          <a:p>
            <a:pPr>
              <a:defRPr/>
            </a:pPr>
            <a:endParaRPr lang="it-IT"/>
          </a:p>
        </p:txBody>
      </p:sp>
      <p:sp>
        <p:nvSpPr>
          <p:cNvPr id="68613" name="Rectangle 5"/>
          <p:cNvSpPr>
            <a:spLocks noGrp="1" noChangeArrowheads="1"/>
          </p:cNvSpPr>
          <p:nvPr>
            <p:ph type="sldNum" sz="quarter" idx="3"/>
          </p:nvPr>
        </p:nvSpPr>
        <p:spPr bwMode="auto">
          <a:xfrm>
            <a:off x="5623093" y="6458704"/>
            <a:ext cx="4302005" cy="337452"/>
          </a:xfrm>
          <a:prstGeom prst="rect">
            <a:avLst/>
          </a:prstGeom>
          <a:noFill/>
          <a:ln w="9525">
            <a:noFill/>
            <a:miter lim="800000"/>
            <a:headEnd/>
            <a:tailEnd/>
          </a:ln>
          <a:effectLst/>
        </p:spPr>
        <p:txBody>
          <a:bodyPr vert="horz" wrap="square" lIns="88214" tIns="44108" rIns="88214" bIns="44108" numCol="1" anchor="b" anchorCtr="0" compatLnSpc="1">
            <a:prstTxWarp prst="textNoShape">
              <a:avLst/>
            </a:prstTxWarp>
          </a:bodyPr>
          <a:lstStyle>
            <a:lvl1pPr algn="r" defTabSz="882578">
              <a:defRPr sz="1200" b="0">
                <a:latin typeface="Arial" charset="0"/>
                <a:ea typeface="ＭＳ Ｐゴシック" charset="-128"/>
                <a:cs typeface="+mn-cs"/>
              </a:defRPr>
            </a:lvl1pPr>
          </a:lstStyle>
          <a:p>
            <a:pPr>
              <a:defRPr/>
            </a:pPr>
            <a:fld id="{40CEA3B0-9B38-4CE3-9936-CA3FF82431D3}"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302005" cy="376973"/>
          </a:xfrm>
          <a:prstGeom prst="rect">
            <a:avLst/>
          </a:prstGeom>
          <a:noFill/>
          <a:ln w="9525">
            <a:noFill/>
            <a:miter lim="800000"/>
            <a:headEnd/>
            <a:tailEnd/>
          </a:ln>
        </p:spPr>
        <p:txBody>
          <a:bodyPr vert="horz" wrap="square" lIns="95554" tIns="47777" rIns="95554" bIns="47777" numCol="1" anchor="t" anchorCtr="0" compatLnSpc="1">
            <a:prstTxWarp prst="textNoShape">
              <a:avLst/>
            </a:prstTxWarp>
          </a:bodyPr>
          <a:lstStyle>
            <a:lvl1pPr algn="l" defTabSz="955598">
              <a:defRPr sz="1300" b="0">
                <a:latin typeface="Arial" charset="0"/>
                <a:ea typeface="ＭＳ Ｐゴシック" charset="-128"/>
                <a:cs typeface="+mn-cs"/>
              </a:defRPr>
            </a:lvl1pPr>
          </a:lstStyle>
          <a:p>
            <a:pPr>
              <a:defRPr/>
            </a:pPr>
            <a:endParaRPr lang="it-IT"/>
          </a:p>
        </p:txBody>
      </p:sp>
      <p:sp>
        <p:nvSpPr>
          <p:cNvPr id="6147" name="Rectangle 3"/>
          <p:cNvSpPr>
            <a:spLocks noGrp="1" noChangeArrowheads="1"/>
          </p:cNvSpPr>
          <p:nvPr>
            <p:ph type="dt" idx="1"/>
          </p:nvPr>
        </p:nvSpPr>
        <p:spPr bwMode="auto">
          <a:xfrm>
            <a:off x="5624634" y="0"/>
            <a:ext cx="4302005" cy="376973"/>
          </a:xfrm>
          <a:prstGeom prst="rect">
            <a:avLst/>
          </a:prstGeom>
          <a:noFill/>
          <a:ln w="9525">
            <a:noFill/>
            <a:miter lim="800000"/>
            <a:headEnd/>
            <a:tailEnd/>
          </a:ln>
        </p:spPr>
        <p:txBody>
          <a:bodyPr vert="horz" wrap="square" lIns="95554" tIns="47777" rIns="95554" bIns="47777" numCol="1" anchor="t" anchorCtr="0" compatLnSpc="1">
            <a:prstTxWarp prst="textNoShape">
              <a:avLst/>
            </a:prstTxWarp>
          </a:bodyPr>
          <a:lstStyle>
            <a:lvl1pPr algn="r" defTabSz="955598">
              <a:defRPr sz="1300" b="0">
                <a:latin typeface="Arial" charset="0"/>
                <a:ea typeface="ＭＳ Ｐゴシック" charset="-128"/>
                <a:cs typeface="+mn-cs"/>
              </a:defRPr>
            </a:lvl1pPr>
          </a:lstStyle>
          <a:p>
            <a:pPr>
              <a:defRPr/>
            </a:pPr>
            <a:fld id="{B4E276D2-CCD6-4079-9627-7D682212D6BD}" type="datetime1">
              <a:rPr lang="it-IT"/>
              <a:pPr>
                <a:defRPr/>
              </a:pPr>
              <a:t>01/06/2010</a:t>
            </a:fld>
            <a:endParaRPr lang="it-IT"/>
          </a:p>
        </p:txBody>
      </p:sp>
      <p:sp>
        <p:nvSpPr>
          <p:cNvPr id="61444" name="Rectangle 4"/>
          <p:cNvSpPr>
            <a:spLocks noGrp="1" noRot="1" noChangeAspect="1" noChangeArrowheads="1" noTextEdit="1"/>
          </p:cNvSpPr>
          <p:nvPr>
            <p:ph type="sldImg" idx="2"/>
          </p:nvPr>
        </p:nvSpPr>
        <p:spPr bwMode="auto">
          <a:xfrm>
            <a:off x="3108325" y="528638"/>
            <a:ext cx="3708400" cy="25669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1324168" y="3248353"/>
            <a:ext cx="7278303" cy="3020344"/>
          </a:xfrm>
          <a:prstGeom prst="rect">
            <a:avLst/>
          </a:prstGeom>
          <a:noFill/>
          <a:ln w="9525">
            <a:noFill/>
            <a:miter lim="800000"/>
            <a:headEnd/>
            <a:tailEnd/>
          </a:ln>
        </p:spPr>
        <p:txBody>
          <a:bodyPr vert="horz" wrap="square" lIns="95554" tIns="47777" rIns="95554" bIns="47777"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150" name="Rectangle 6"/>
          <p:cNvSpPr>
            <a:spLocks noGrp="1" noChangeArrowheads="1"/>
          </p:cNvSpPr>
          <p:nvPr>
            <p:ph type="ftr" sz="quarter" idx="4"/>
          </p:nvPr>
        </p:nvSpPr>
        <p:spPr bwMode="auto">
          <a:xfrm>
            <a:off x="0" y="6420702"/>
            <a:ext cx="4302005" cy="376973"/>
          </a:xfrm>
          <a:prstGeom prst="rect">
            <a:avLst/>
          </a:prstGeom>
          <a:noFill/>
          <a:ln w="9525">
            <a:noFill/>
            <a:miter lim="800000"/>
            <a:headEnd/>
            <a:tailEnd/>
          </a:ln>
        </p:spPr>
        <p:txBody>
          <a:bodyPr vert="horz" wrap="square" lIns="95554" tIns="47777" rIns="95554" bIns="47777" numCol="1" anchor="b" anchorCtr="0" compatLnSpc="1">
            <a:prstTxWarp prst="textNoShape">
              <a:avLst/>
            </a:prstTxWarp>
          </a:bodyPr>
          <a:lstStyle>
            <a:lvl1pPr algn="l" defTabSz="955598">
              <a:defRPr sz="1300" b="0">
                <a:latin typeface="Arial" charset="0"/>
                <a:ea typeface="ＭＳ Ｐゴシック" charset="-128"/>
                <a:cs typeface="+mn-cs"/>
              </a:defRPr>
            </a:lvl1pPr>
          </a:lstStyle>
          <a:p>
            <a:pPr>
              <a:defRPr/>
            </a:pPr>
            <a:endParaRPr lang="it-IT"/>
          </a:p>
        </p:txBody>
      </p:sp>
      <p:sp>
        <p:nvSpPr>
          <p:cNvPr id="6151" name="Rectangle 7"/>
          <p:cNvSpPr>
            <a:spLocks noGrp="1" noChangeArrowheads="1"/>
          </p:cNvSpPr>
          <p:nvPr>
            <p:ph type="sldNum" sz="quarter" idx="5"/>
          </p:nvPr>
        </p:nvSpPr>
        <p:spPr bwMode="auto">
          <a:xfrm>
            <a:off x="5624634" y="6420702"/>
            <a:ext cx="4302005" cy="376973"/>
          </a:xfrm>
          <a:prstGeom prst="rect">
            <a:avLst/>
          </a:prstGeom>
          <a:noFill/>
          <a:ln w="9525">
            <a:noFill/>
            <a:miter lim="800000"/>
            <a:headEnd/>
            <a:tailEnd/>
          </a:ln>
        </p:spPr>
        <p:txBody>
          <a:bodyPr vert="horz" wrap="square" lIns="95554" tIns="47777" rIns="95554" bIns="47777" numCol="1" anchor="b" anchorCtr="0" compatLnSpc="1">
            <a:prstTxWarp prst="textNoShape">
              <a:avLst/>
            </a:prstTxWarp>
          </a:bodyPr>
          <a:lstStyle>
            <a:lvl1pPr algn="r" defTabSz="955598">
              <a:defRPr sz="1300" b="0">
                <a:latin typeface="Arial" charset="0"/>
                <a:ea typeface="ＭＳ Ｐゴシック" charset="-128"/>
                <a:cs typeface="+mn-cs"/>
              </a:defRPr>
            </a:lvl1pPr>
          </a:lstStyle>
          <a:p>
            <a:pPr>
              <a:defRPr/>
            </a:pPr>
            <a:fld id="{C9C122CF-63EC-453D-9678-48FB4784CD57}"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dt"/>
          </p:nvPr>
        </p:nvSpPr>
        <p:spPr>
          <a:ln/>
        </p:spPr>
        <p:txBody>
          <a:bodyPr/>
          <a:lstStyle/>
          <a:p>
            <a:r>
              <a:rPr lang="it-IT"/>
              <a:t>28/06/09</a:t>
            </a:r>
          </a:p>
        </p:txBody>
      </p:sp>
      <p:sp>
        <p:nvSpPr>
          <p:cNvPr id="5" name="Rectangle 11"/>
          <p:cNvSpPr>
            <a:spLocks noGrp="1" noChangeArrowheads="1"/>
          </p:cNvSpPr>
          <p:nvPr>
            <p:ph type="sldNum"/>
          </p:nvPr>
        </p:nvSpPr>
        <p:spPr>
          <a:ln/>
        </p:spPr>
        <p:txBody>
          <a:bodyPr/>
          <a:lstStyle/>
          <a:p>
            <a:fld id="{31D25966-8D41-4E20-B73E-F908614CD8A9}" type="slidenum">
              <a:rPr lang="it-IT"/>
              <a:pPr/>
              <a:t>16</a:t>
            </a:fld>
            <a:endParaRPr lang="it-IT"/>
          </a:p>
        </p:txBody>
      </p:sp>
      <p:sp>
        <p:nvSpPr>
          <p:cNvPr id="56321" name="Text Box 1"/>
          <p:cNvSpPr txBox="1">
            <a:spLocks noChangeArrowheads="1"/>
          </p:cNvSpPr>
          <p:nvPr/>
        </p:nvSpPr>
        <p:spPr bwMode="auto">
          <a:xfrm>
            <a:off x="3085619" y="528978"/>
            <a:ext cx="3753861" cy="2567369"/>
          </a:xfrm>
          <a:prstGeom prst="rect">
            <a:avLst/>
          </a:prstGeom>
          <a:solidFill>
            <a:srgbClr val="FFFFFF"/>
          </a:solidFill>
          <a:ln w="9360">
            <a:solidFill>
              <a:srgbClr val="000000"/>
            </a:solidFill>
            <a:miter lim="800000"/>
            <a:headEnd/>
            <a:tailEnd/>
          </a:ln>
          <a:effectLst/>
        </p:spPr>
        <p:txBody>
          <a:bodyPr wrap="none" lIns="88221" tIns="44111" rIns="88221" bIns="44111" anchor="ctr"/>
          <a:lstStyle/>
          <a:p>
            <a:endParaRPr lang="it-IT"/>
          </a:p>
        </p:txBody>
      </p:sp>
      <p:sp>
        <p:nvSpPr>
          <p:cNvPr id="56322" name="Rectangle 2"/>
          <p:cNvSpPr txBox="1">
            <a:spLocks noGrp="1" noChangeArrowheads="1"/>
          </p:cNvSpPr>
          <p:nvPr>
            <p:ph type="body"/>
          </p:nvPr>
        </p:nvSpPr>
        <p:spPr bwMode="auto">
          <a:xfrm>
            <a:off x="1324168" y="3248353"/>
            <a:ext cx="7272144" cy="3014264"/>
          </a:xfrm>
          <a:prstGeom prst="rect">
            <a:avLst/>
          </a:prstGeom>
          <a:noFill/>
          <a:ln>
            <a:round/>
            <a:headEnd/>
            <a:tailEnd/>
          </a:ln>
        </p:spPr>
        <p:txBody>
          <a:bodyPr wrap="none" anchor="ct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dt"/>
          </p:nvPr>
        </p:nvSpPr>
        <p:spPr>
          <a:ln/>
        </p:spPr>
        <p:txBody>
          <a:bodyPr/>
          <a:lstStyle/>
          <a:p>
            <a:r>
              <a:rPr lang="it-IT"/>
              <a:t>28/06/09</a:t>
            </a:r>
          </a:p>
        </p:txBody>
      </p:sp>
      <p:sp>
        <p:nvSpPr>
          <p:cNvPr id="5" name="Rectangle 11"/>
          <p:cNvSpPr>
            <a:spLocks noGrp="1" noChangeArrowheads="1"/>
          </p:cNvSpPr>
          <p:nvPr>
            <p:ph type="sldNum"/>
          </p:nvPr>
        </p:nvSpPr>
        <p:spPr>
          <a:ln/>
        </p:spPr>
        <p:txBody>
          <a:bodyPr/>
          <a:lstStyle/>
          <a:p>
            <a:fld id="{31D25966-8D41-4E20-B73E-F908614CD8A9}" type="slidenum">
              <a:rPr lang="it-IT"/>
              <a:pPr/>
              <a:t>17</a:t>
            </a:fld>
            <a:endParaRPr lang="it-IT"/>
          </a:p>
        </p:txBody>
      </p:sp>
      <p:sp>
        <p:nvSpPr>
          <p:cNvPr id="56321" name="Text Box 1"/>
          <p:cNvSpPr txBox="1">
            <a:spLocks noChangeArrowheads="1"/>
          </p:cNvSpPr>
          <p:nvPr/>
        </p:nvSpPr>
        <p:spPr bwMode="auto">
          <a:xfrm>
            <a:off x="3085619" y="528978"/>
            <a:ext cx="3753861" cy="2567369"/>
          </a:xfrm>
          <a:prstGeom prst="rect">
            <a:avLst/>
          </a:prstGeom>
          <a:solidFill>
            <a:srgbClr val="FFFFFF"/>
          </a:solidFill>
          <a:ln w="9360">
            <a:solidFill>
              <a:srgbClr val="000000"/>
            </a:solidFill>
            <a:miter lim="800000"/>
            <a:headEnd/>
            <a:tailEnd/>
          </a:ln>
          <a:effectLst/>
        </p:spPr>
        <p:txBody>
          <a:bodyPr wrap="none" lIns="88221" tIns="44111" rIns="88221" bIns="44111" anchor="ctr"/>
          <a:lstStyle/>
          <a:p>
            <a:endParaRPr lang="it-IT"/>
          </a:p>
        </p:txBody>
      </p:sp>
      <p:sp>
        <p:nvSpPr>
          <p:cNvPr id="56322" name="Rectangle 2"/>
          <p:cNvSpPr txBox="1">
            <a:spLocks noGrp="1" noChangeArrowheads="1"/>
          </p:cNvSpPr>
          <p:nvPr>
            <p:ph type="body"/>
          </p:nvPr>
        </p:nvSpPr>
        <p:spPr bwMode="auto">
          <a:xfrm>
            <a:off x="1324168" y="3248353"/>
            <a:ext cx="7272144" cy="3014264"/>
          </a:xfrm>
          <a:prstGeom prst="rect">
            <a:avLst/>
          </a:prstGeom>
          <a:noFill/>
          <a:ln>
            <a:round/>
            <a:headEnd/>
            <a:tailEnd/>
          </a:ln>
        </p:spPr>
        <p:txBody>
          <a:bodyPr wrap="none" anchor="ct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dt"/>
          </p:nvPr>
        </p:nvSpPr>
        <p:spPr>
          <a:ln/>
        </p:spPr>
        <p:txBody>
          <a:bodyPr/>
          <a:lstStyle/>
          <a:p>
            <a:r>
              <a:rPr lang="it-IT"/>
              <a:t>28/06/09</a:t>
            </a:r>
          </a:p>
        </p:txBody>
      </p:sp>
      <p:sp>
        <p:nvSpPr>
          <p:cNvPr id="5" name="Rectangle 11"/>
          <p:cNvSpPr>
            <a:spLocks noGrp="1" noChangeArrowheads="1"/>
          </p:cNvSpPr>
          <p:nvPr>
            <p:ph type="sldNum"/>
          </p:nvPr>
        </p:nvSpPr>
        <p:spPr>
          <a:ln/>
        </p:spPr>
        <p:txBody>
          <a:bodyPr/>
          <a:lstStyle/>
          <a:p>
            <a:fld id="{6941FDA3-B6B5-44AC-81AB-158A9260DA4B}" type="slidenum">
              <a:rPr lang="it-IT"/>
              <a:pPr/>
              <a:t>18</a:t>
            </a:fld>
            <a:endParaRPr lang="it-IT"/>
          </a:p>
        </p:txBody>
      </p:sp>
      <p:sp>
        <p:nvSpPr>
          <p:cNvPr id="57345" name="Text Box 1"/>
          <p:cNvSpPr txBox="1">
            <a:spLocks noChangeArrowheads="1"/>
          </p:cNvSpPr>
          <p:nvPr/>
        </p:nvSpPr>
        <p:spPr bwMode="auto">
          <a:xfrm>
            <a:off x="3085619" y="528978"/>
            <a:ext cx="3753861" cy="2567369"/>
          </a:xfrm>
          <a:prstGeom prst="rect">
            <a:avLst/>
          </a:prstGeom>
          <a:solidFill>
            <a:srgbClr val="FFFFFF"/>
          </a:solidFill>
          <a:ln w="9360">
            <a:solidFill>
              <a:srgbClr val="000000"/>
            </a:solidFill>
            <a:miter lim="800000"/>
            <a:headEnd/>
            <a:tailEnd/>
          </a:ln>
          <a:effectLst/>
        </p:spPr>
        <p:txBody>
          <a:bodyPr wrap="none" lIns="88221" tIns="44111" rIns="88221" bIns="44111" anchor="ctr"/>
          <a:lstStyle/>
          <a:p>
            <a:endParaRPr lang="it-IT"/>
          </a:p>
        </p:txBody>
      </p:sp>
      <p:sp>
        <p:nvSpPr>
          <p:cNvPr id="57346" name="Rectangle 2"/>
          <p:cNvSpPr txBox="1">
            <a:spLocks noGrp="1" noChangeArrowheads="1"/>
          </p:cNvSpPr>
          <p:nvPr>
            <p:ph type="body"/>
          </p:nvPr>
        </p:nvSpPr>
        <p:spPr bwMode="auto">
          <a:xfrm>
            <a:off x="1324168" y="3248353"/>
            <a:ext cx="7272144" cy="3014264"/>
          </a:xfrm>
          <a:prstGeom prst="rect">
            <a:avLst/>
          </a:prstGeom>
          <a:noFill/>
          <a:ln>
            <a:round/>
            <a:headEnd/>
            <a:tailEnd/>
          </a:ln>
        </p:spPr>
        <p:txBody>
          <a:bodyPr wrap="none" anchor="ct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Diapositiva titolo">
    <p:spTree>
      <p:nvGrpSpPr>
        <p:cNvPr id="1" name=""/>
        <p:cNvGrpSpPr/>
        <p:nvPr/>
      </p:nvGrpSpPr>
      <p:grpSpPr>
        <a:xfrm>
          <a:off x="0" y="0"/>
          <a:ext cx="0" cy="0"/>
          <a:chOff x="0" y="0"/>
          <a:chExt cx="0" cy="0"/>
        </a:xfrm>
      </p:grpSpPr>
      <p:pic>
        <p:nvPicPr>
          <p:cNvPr id="334854" name="Picture 4" descr="X:\ISTITUZIONALE\PRESENTAZIONI ISTITUZIONALI FONDAZIONE\IMMAGINI\DEF per presentazione FPM\sfondo sopra POLIMI2 piccola.jpg"/>
          <p:cNvPicPr>
            <a:picLocks noChangeAspect="1" noChangeArrowheads="1"/>
          </p:cNvPicPr>
          <p:nvPr userDrawn="1"/>
        </p:nvPicPr>
        <p:blipFill>
          <a:blip r:embed="rId2" cstate="print"/>
          <a:srcRect/>
          <a:stretch>
            <a:fillRect/>
          </a:stretch>
        </p:blipFill>
        <p:spPr bwMode="auto">
          <a:xfrm>
            <a:off x="0" y="0"/>
            <a:ext cx="9906000" cy="4000500"/>
          </a:xfrm>
          <a:prstGeom prst="rect">
            <a:avLst/>
          </a:prstGeom>
          <a:noFill/>
          <a:ln w="9525">
            <a:noFill/>
            <a:miter lim="800000"/>
            <a:headEnd/>
            <a:tailEnd/>
          </a:ln>
        </p:spPr>
      </p:pic>
      <p:pic>
        <p:nvPicPr>
          <p:cNvPr id="334855" name="Picture 4" descr="X:\GRAFICA\LOGHI\LOGO FONDAZIONE\Logo formato standard copy.jpg"/>
          <p:cNvPicPr>
            <a:picLocks noChangeAspect="1" noChangeArrowheads="1"/>
          </p:cNvPicPr>
          <p:nvPr userDrawn="1"/>
        </p:nvPicPr>
        <p:blipFill>
          <a:blip r:embed="rId3" cstate="print"/>
          <a:srcRect/>
          <a:stretch>
            <a:fillRect/>
          </a:stretch>
        </p:blipFill>
        <p:spPr bwMode="auto">
          <a:xfrm>
            <a:off x="452438" y="4929188"/>
            <a:ext cx="1671637" cy="1141412"/>
          </a:xfrm>
          <a:prstGeom prst="rect">
            <a:avLst/>
          </a:prstGeom>
          <a:noFill/>
          <a:ln w="9525">
            <a:noFill/>
            <a:miter lim="800000"/>
            <a:headEnd/>
            <a:tailEnd/>
          </a:ln>
        </p:spPr>
      </p:pic>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941513" y="4800600"/>
            <a:ext cx="5943600" cy="566738"/>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4"/>
          <p:cNvSpPr>
            <a:spLocks noGrp="1" noChangeArrowheads="1"/>
          </p:cNvSpPr>
          <p:nvPr>
            <p:ph type="sldNum" sz="quarter" idx="10"/>
          </p:nvPr>
        </p:nvSpPr>
        <p:spPr>
          <a:ln/>
        </p:spPr>
        <p:txBody>
          <a:bodyPr/>
          <a:lstStyle>
            <a:lvl1pPr>
              <a:defRPr/>
            </a:lvl1pPr>
          </a:lstStyle>
          <a:p>
            <a:pPr>
              <a:defRPr/>
            </a:pPr>
            <a:fld id="{63F0B4A0-C3D5-4D1C-8AF0-207642585B0B}"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a:prstGeom prst="rect">
            <a:avLst/>
          </a:prstGeom>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95300" y="1600200"/>
            <a:ext cx="8915400" cy="4525963"/>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4"/>
          <p:cNvSpPr>
            <a:spLocks noGrp="1" noChangeArrowheads="1"/>
          </p:cNvSpPr>
          <p:nvPr>
            <p:ph type="sldNum" sz="quarter" idx="10"/>
          </p:nvPr>
        </p:nvSpPr>
        <p:spPr>
          <a:ln/>
        </p:spPr>
        <p:txBody>
          <a:bodyPr/>
          <a:lstStyle>
            <a:lvl1pPr>
              <a:defRPr/>
            </a:lvl1pPr>
          </a:lstStyle>
          <a:p>
            <a:pPr>
              <a:defRPr/>
            </a:pPr>
            <a:fld id="{E54DB2D5-185D-4F45-88B4-6BA643816493}"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181850" y="274638"/>
            <a:ext cx="2228850" cy="5851525"/>
          </a:xfrm>
          <a:prstGeom prst="rect">
            <a:avLst/>
          </a:prstGeo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95300" y="274638"/>
            <a:ext cx="6534150" cy="5851525"/>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4"/>
          <p:cNvSpPr>
            <a:spLocks noGrp="1" noChangeArrowheads="1"/>
          </p:cNvSpPr>
          <p:nvPr>
            <p:ph type="sldNum" sz="quarter" idx="10"/>
          </p:nvPr>
        </p:nvSpPr>
        <p:spPr>
          <a:ln/>
        </p:spPr>
        <p:txBody>
          <a:bodyPr/>
          <a:lstStyle>
            <a:lvl1pPr>
              <a:defRPr/>
            </a:lvl1pPr>
          </a:lstStyle>
          <a:p>
            <a:pPr>
              <a:defRPr/>
            </a:pPr>
            <a:fld id="{BCFB0A15-FE4A-46FF-82D2-6CB3D7F561EF}"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a:prstGeom prst="rect">
            <a:avLst/>
          </a:prstGeo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95300" y="1600200"/>
            <a:ext cx="8915400" cy="4525963"/>
          </a:xfrm>
          <a:prstGeom prst="rect">
            <a:avLst/>
          </a:prstGeom>
        </p:spPr>
        <p:txBody>
          <a:bodyPr/>
          <a:lstStyle/>
          <a:p>
            <a:pPr lvl="0"/>
            <a:endParaRPr lang="it-IT" noProof="0" smtClean="0"/>
          </a:p>
        </p:txBody>
      </p:sp>
      <p:sp>
        <p:nvSpPr>
          <p:cNvPr id="4" name="Rectangle 14"/>
          <p:cNvSpPr>
            <a:spLocks noGrp="1" noChangeArrowheads="1"/>
          </p:cNvSpPr>
          <p:nvPr>
            <p:ph type="sldNum" sz="quarter" idx="10"/>
          </p:nvPr>
        </p:nvSpPr>
        <p:spPr>
          <a:ln/>
        </p:spPr>
        <p:txBody>
          <a:bodyPr/>
          <a:lstStyle>
            <a:lvl1pPr>
              <a:defRPr/>
            </a:lvl1pPr>
          </a:lstStyle>
          <a:p>
            <a:pPr>
              <a:defRPr/>
            </a:pPr>
            <a:fld id="{F3ED3927-EF8B-4BDF-9AAE-DCDAB7590178}" type="slidenum">
              <a:rPr lang="it-IT"/>
              <a:pPr>
                <a:defRPr/>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a:prstGeom prst="rect">
            <a:avLst/>
          </a:prstGeom>
        </p:spPr>
        <p:txBody>
          <a:bodyPr/>
          <a:lstStyle/>
          <a:p>
            <a:r>
              <a:rPr lang="it-IT" smtClean="0"/>
              <a:t>Fare clic per modificare lo stile del titolo</a:t>
            </a:r>
            <a:endParaRPr lang="it-IT"/>
          </a:p>
        </p:txBody>
      </p:sp>
      <p:sp>
        <p:nvSpPr>
          <p:cNvPr id="3" name="Rectangle 14"/>
          <p:cNvSpPr>
            <a:spLocks noGrp="1" noChangeArrowheads="1"/>
          </p:cNvSpPr>
          <p:nvPr>
            <p:ph type="sldNum" sz="quarter" idx="10"/>
          </p:nvPr>
        </p:nvSpPr>
        <p:spPr>
          <a:ln/>
        </p:spPr>
        <p:txBody>
          <a:bodyPr/>
          <a:lstStyle>
            <a:lvl1pPr>
              <a:defRPr/>
            </a:lvl1pPr>
          </a:lstStyle>
          <a:p>
            <a:pPr>
              <a:defRPr/>
            </a:pPr>
            <a:fld id="{E32A72ED-5DDF-4588-B75F-EA927966BEE7}" type="slidenum">
              <a:rPr lang="it-IT"/>
              <a:pPr>
                <a:defRPr/>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a:prstGeom prst="rect">
            <a:avLst/>
          </a:prstGeo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95300" y="1600200"/>
            <a:ext cx="4381500" cy="4525963"/>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029200" y="1600200"/>
            <a:ext cx="4381500" cy="4525963"/>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numero diapositiva 4"/>
          <p:cNvSpPr>
            <a:spLocks noGrp="1"/>
          </p:cNvSpPr>
          <p:nvPr>
            <p:ph type="sldNum" sz="quarter" idx="10"/>
          </p:nvPr>
        </p:nvSpPr>
        <p:spPr>
          <a:xfrm>
            <a:off x="7040563" y="6524625"/>
            <a:ext cx="2305050" cy="414338"/>
          </a:xfrm>
        </p:spPr>
        <p:txBody>
          <a:bodyPr/>
          <a:lstStyle>
            <a:lvl1pPr>
              <a:defRPr smtClean="0"/>
            </a:lvl1pPr>
          </a:lstStyle>
          <a:p>
            <a:pPr>
              <a:defRPr/>
            </a:pPr>
            <a:fld id="{866A6F5E-4F6F-4047-AA6D-C20D36FD4FF6}"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42950" y="2130425"/>
            <a:ext cx="8420100" cy="1470025"/>
          </a:xfrm>
          <a:prstGeom prst="rect">
            <a:avLst/>
          </a:prstGeom>
        </p:spPr>
        <p:txBody>
          <a:bodyPr/>
          <a:lstStyle>
            <a:lvl1pPr>
              <a:defRPr>
                <a:latin typeface="Copperplate Gothic Light" pitchFamily="34" charset="0"/>
              </a:defRPr>
            </a:lvl1pPr>
          </a:lstStyle>
          <a:p>
            <a:r>
              <a:rPr lang="it-IT" dirty="0" smtClean="0"/>
              <a:t>Fare clic per modificare lo stile del titolo</a:t>
            </a:r>
            <a:endParaRPr lang="it-IT" dirty="0"/>
          </a:p>
        </p:txBody>
      </p:sp>
      <p:sp>
        <p:nvSpPr>
          <p:cNvPr id="3" name="Sottotitolo 2"/>
          <p:cNvSpPr>
            <a:spLocks noGrp="1"/>
          </p:cNvSpPr>
          <p:nvPr>
            <p:ph type="subTitle" idx="1"/>
          </p:nvPr>
        </p:nvSpPr>
        <p:spPr>
          <a:xfrm>
            <a:off x="1485900" y="3886200"/>
            <a:ext cx="6934200" cy="1752600"/>
          </a:xfrm>
          <a:prstGeom prst="rect">
            <a:avLst/>
          </a:prstGeom>
        </p:spPr>
        <p:txBody>
          <a:bodyPr/>
          <a:lstStyle>
            <a:lvl1pPr marL="0" indent="0" algn="ctr">
              <a:buNone/>
              <a:defRPr>
                <a:latin typeface="Copperplate Gothic Light"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dirty="0" smtClean="0"/>
              <a:t>Fare clic per modificare lo stile del sottotitolo dello schema</a:t>
            </a:r>
            <a:endParaRPr lang="it-IT" dirty="0"/>
          </a:p>
        </p:txBody>
      </p:sp>
      <p:sp>
        <p:nvSpPr>
          <p:cNvPr id="4" name="Rectangle 14"/>
          <p:cNvSpPr>
            <a:spLocks noGrp="1" noChangeArrowheads="1"/>
          </p:cNvSpPr>
          <p:nvPr>
            <p:ph type="sldNum" sz="quarter" idx="10"/>
          </p:nvPr>
        </p:nvSpPr>
        <p:spPr>
          <a:ln/>
        </p:spPr>
        <p:txBody>
          <a:bodyPr/>
          <a:lstStyle>
            <a:lvl1pPr>
              <a:defRPr/>
            </a:lvl1pPr>
          </a:lstStyle>
          <a:p>
            <a:pPr>
              <a:defRPr/>
            </a:pPr>
            <a:fld id="{A5BA78EA-7948-4564-990F-248B3220A6D3}"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a:prstGeom prst="rect">
            <a:avLst/>
          </a:prstGeom>
        </p:spPr>
        <p:txBody>
          <a:bodyPr/>
          <a:lstStyle>
            <a:lvl1pPr>
              <a:defRPr>
                <a:latin typeface="Copperplate Gothic Light" pitchFamily="34" charset="0"/>
              </a:defRPr>
            </a:lvl1pPr>
          </a:lstStyle>
          <a:p>
            <a:r>
              <a:rPr lang="it-IT" dirty="0" smtClean="0"/>
              <a:t>Fare clic per modificare lo stile del titolo</a:t>
            </a:r>
            <a:endParaRPr lang="it-IT" dirty="0"/>
          </a:p>
        </p:txBody>
      </p:sp>
      <p:sp>
        <p:nvSpPr>
          <p:cNvPr id="3" name="Segnaposto contenuto 2"/>
          <p:cNvSpPr>
            <a:spLocks noGrp="1"/>
          </p:cNvSpPr>
          <p:nvPr>
            <p:ph idx="1"/>
          </p:nvPr>
        </p:nvSpPr>
        <p:spPr>
          <a:xfrm>
            <a:off x="495300" y="1600200"/>
            <a:ext cx="8915400" cy="4525963"/>
          </a:xfrm>
          <a:prstGeom prst="rect">
            <a:avLst/>
          </a:prstGeom>
        </p:spPr>
        <p:txBody>
          <a:bodyPr/>
          <a:lstStyle>
            <a:lvl2pPr>
              <a:defRPr>
                <a:latin typeface="Copperplate Gothic Light" pitchFamily="34" charset="0"/>
              </a:defRPr>
            </a:lvl2pPr>
            <a:lvl3pPr>
              <a:defRPr>
                <a:latin typeface="Copperplate Gothic Light" pitchFamily="34" charset="0"/>
              </a:defRPr>
            </a:lvl3pPr>
            <a:lvl4pPr>
              <a:defRPr>
                <a:latin typeface="Copperplate Gothic Light" pitchFamily="34" charset="0"/>
              </a:defRPr>
            </a:lvl4pPr>
            <a:lvl5pPr>
              <a:defRPr>
                <a:latin typeface="Copperplate Gothic Light" pitchFamily="34" charset="0"/>
              </a:defRPr>
            </a:lvl5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Rectangle 14"/>
          <p:cNvSpPr>
            <a:spLocks noGrp="1" noChangeArrowheads="1"/>
          </p:cNvSpPr>
          <p:nvPr>
            <p:ph type="sldNum" sz="quarter" idx="10"/>
          </p:nvPr>
        </p:nvSpPr>
        <p:spPr>
          <a:ln/>
        </p:spPr>
        <p:txBody>
          <a:bodyPr/>
          <a:lstStyle>
            <a:lvl1pPr>
              <a:defRPr/>
            </a:lvl1pPr>
          </a:lstStyle>
          <a:p>
            <a:pPr>
              <a:defRPr/>
            </a:pPr>
            <a:fld id="{FF92E95F-58BA-4141-8814-B783BE47B18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82638" y="4406900"/>
            <a:ext cx="8420100" cy="1362075"/>
          </a:xfrm>
          <a:prstGeom prst="rect">
            <a:avLst/>
          </a:prstGeom>
        </p:spPr>
        <p:txBody>
          <a:bodyPr anchor="t"/>
          <a:lstStyle>
            <a:lvl1pPr algn="l">
              <a:defRPr sz="4000" b="1" cap="all">
                <a:latin typeface="Copperplate Gothic Light" pitchFamily="34" charset="0"/>
              </a:defRPr>
            </a:lvl1pPr>
          </a:lstStyle>
          <a:p>
            <a:r>
              <a:rPr lang="it-IT" dirty="0" smtClean="0"/>
              <a:t>Fare clic per modificare lo stile del titolo</a:t>
            </a:r>
            <a:endParaRPr lang="it-IT" dirty="0"/>
          </a:p>
        </p:txBody>
      </p:sp>
      <p:sp>
        <p:nvSpPr>
          <p:cNvPr id="3" name="Segnaposto testo 2"/>
          <p:cNvSpPr>
            <a:spLocks noGrp="1"/>
          </p:cNvSpPr>
          <p:nvPr>
            <p:ph type="body" idx="1"/>
          </p:nvPr>
        </p:nvSpPr>
        <p:spPr>
          <a:xfrm>
            <a:off x="782638" y="2906713"/>
            <a:ext cx="8420100" cy="1500187"/>
          </a:xfrm>
          <a:prstGeom prst="rect">
            <a:avLst/>
          </a:prstGeom>
        </p:spPr>
        <p:txBody>
          <a:bodyPr anchor="b"/>
          <a:lstStyle>
            <a:lvl1pPr marL="0" indent="0">
              <a:buNone/>
              <a:defRPr sz="2000">
                <a:latin typeface="Copperplate Gothic Light"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dirty="0" smtClean="0"/>
              <a:t>Fare clic per modificare stili del testo dello schema</a:t>
            </a:r>
          </a:p>
        </p:txBody>
      </p:sp>
      <p:sp>
        <p:nvSpPr>
          <p:cNvPr id="4" name="Rectangle 14"/>
          <p:cNvSpPr>
            <a:spLocks noGrp="1" noChangeArrowheads="1"/>
          </p:cNvSpPr>
          <p:nvPr>
            <p:ph type="sldNum" sz="quarter" idx="10"/>
          </p:nvPr>
        </p:nvSpPr>
        <p:spPr>
          <a:ln/>
        </p:spPr>
        <p:txBody>
          <a:bodyPr/>
          <a:lstStyle>
            <a:lvl1pPr>
              <a:defRPr/>
            </a:lvl1pPr>
          </a:lstStyle>
          <a:p>
            <a:pPr>
              <a:defRPr/>
            </a:pPr>
            <a:fld id="{4F668AF0-FB9A-4398-9068-E4A311C6D07F}"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4"/>
          <p:cNvSpPr>
            <a:spLocks noGrp="1" noChangeArrowheads="1"/>
          </p:cNvSpPr>
          <p:nvPr>
            <p:ph type="sldNum" sz="quarter" idx="10"/>
          </p:nvPr>
        </p:nvSpPr>
        <p:spPr>
          <a:ln/>
        </p:spPr>
        <p:txBody>
          <a:bodyPr/>
          <a:lstStyle>
            <a:lvl1pPr>
              <a:defRPr/>
            </a:lvl1pPr>
          </a:lstStyle>
          <a:p>
            <a:pPr>
              <a:defRPr/>
            </a:pPr>
            <a:fld id="{E52194EE-E71C-41A1-878F-246EDDE5EB34}"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a:prstGeom prst="rect">
            <a:avLst/>
          </a:prstGeo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4"/>
          <p:cNvSpPr>
            <a:spLocks noGrp="1" noChangeArrowheads="1"/>
          </p:cNvSpPr>
          <p:nvPr>
            <p:ph type="sldNum" sz="quarter" idx="10"/>
          </p:nvPr>
        </p:nvSpPr>
        <p:spPr>
          <a:ln/>
        </p:spPr>
        <p:txBody>
          <a:bodyPr/>
          <a:lstStyle>
            <a:lvl1pPr>
              <a:defRPr/>
            </a:lvl1pPr>
          </a:lstStyle>
          <a:p>
            <a:pPr>
              <a:defRPr/>
            </a:pPr>
            <a:fld id="{CBFF78D6-4E1D-4ED8-8672-21371E4F536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a:prstGeom prst="rect">
            <a:avLst/>
          </a:prstGeom>
        </p:spPr>
        <p:txBody>
          <a:bodyPr/>
          <a:lstStyle/>
          <a:p>
            <a:r>
              <a:rPr lang="it-IT" smtClean="0"/>
              <a:t>Fare clic per modificare lo stile del titolo</a:t>
            </a:r>
            <a:endParaRPr lang="it-IT"/>
          </a:p>
        </p:txBody>
      </p:sp>
      <p:sp>
        <p:nvSpPr>
          <p:cNvPr id="3" name="Rectangle 14"/>
          <p:cNvSpPr>
            <a:spLocks noGrp="1" noChangeArrowheads="1"/>
          </p:cNvSpPr>
          <p:nvPr>
            <p:ph type="sldNum" sz="quarter" idx="10"/>
          </p:nvPr>
        </p:nvSpPr>
        <p:spPr>
          <a:ln/>
        </p:spPr>
        <p:txBody>
          <a:bodyPr/>
          <a:lstStyle>
            <a:lvl1pPr>
              <a:defRPr/>
            </a:lvl1pPr>
          </a:lstStyle>
          <a:p>
            <a:pPr>
              <a:defRPr/>
            </a:pPr>
            <a:fld id="{8985C24E-6DDF-40B5-8934-8D5FBDF910FA}"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fld id="{B431C2BF-2220-4A93-88CF-EA7BE728BAFA}"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95300" y="273050"/>
            <a:ext cx="3259138" cy="1162050"/>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4"/>
          <p:cNvSpPr>
            <a:spLocks noGrp="1" noChangeArrowheads="1"/>
          </p:cNvSpPr>
          <p:nvPr>
            <p:ph type="sldNum" sz="quarter" idx="10"/>
          </p:nvPr>
        </p:nvSpPr>
        <p:spPr>
          <a:ln/>
        </p:spPr>
        <p:txBody>
          <a:bodyPr/>
          <a:lstStyle>
            <a:lvl1pPr>
              <a:defRPr/>
            </a:lvl1pPr>
          </a:lstStyle>
          <a:p>
            <a:pPr>
              <a:defRPr/>
            </a:pPr>
            <a:fld id="{86B9EDB1-6BCA-44B3-B245-12AC706CBA4A}"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X:\ISTITUZIONALE\PRESENTAZIONI ISTITUZIONALI FONDAZIONE\IMMAGINI\DEF per presentazione FPM\banner sup piccolo.jpg"/>
          <p:cNvPicPr>
            <a:picLocks noChangeAspect="1" noChangeArrowheads="1"/>
          </p:cNvPicPr>
          <p:nvPr userDrawn="1"/>
        </p:nvPicPr>
        <p:blipFill>
          <a:blip r:embed="rId17" cstate="print"/>
          <a:srcRect/>
          <a:stretch>
            <a:fillRect/>
          </a:stretch>
        </p:blipFill>
        <p:spPr bwMode="auto">
          <a:xfrm>
            <a:off x="2095500" y="0"/>
            <a:ext cx="7810500" cy="357188"/>
          </a:xfrm>
          <a:prstGeom prst="rect">
            <a:avLst/>
          </a:prstGeom>
          <a:noFill/>
          <a:ln w="9525">
            <a:noFill/>
            <a:miter lim="800000"/>
            <a:headEnd/>
            <a:tailEnd/>
          </a:ln>
        </p:spPr>
      </p:pic>
      <p:sp>
        <p:nvSpPr>
          <p:cNvPr id="1037" name="Rectangle 13"/>
          <p:cNvSpPr>
            <a:spLocks noChangeArrowheads="1"/>
          </p:cNvSpPr>
          <p:nvPr userDrawn="1"/>
        </p:nvSpPr>
        <p:spPr bwMode="auto">
          <a:xfrm>
            <a:off x="3024188" y="6477000"/>
            <a:ext cx="2755900" cy="381000"/>
          </a:xfrm>
          <a:prstGeom prst="rect">
            <a:avLst/>
          </a:prstGeom>
          <a:noFill/>
          <a:ln w="9525">
            <a:noFill/>
            <a:miter lim="800000"/>
            <a:headEnd/>
            <a:tailEnd/>
          </a:ln>
        </p:spPr>
        <p:txBody>
          <a:bodyPr lIns="91438" tIns="45718" rIns="91438" bIns="45718"/>
          <a:lstStyle/>
          <a:p>
            <a:pPr marL="342900" indent="-342900" algn="r" eaLnBrk="1" hangingPunct="1">
              <a:spcBef>
                <a:spcPct val="20000"/>
              </a:spcBef>
              <a:defRPr/>
            </a:pPr>
            <a:r>
              <a:rPr lang="it-IT" sz="1000" b="0" dirty="0">
                <a:solidFill>
                  <a:srgbClr val="003F6E"/>
                </a:solidFill>
                <a:ea typeface="ＭＳ Ｐゴシック" charset="-128"/>
              </a:rPr>
              <a:t>©2008 Fondazione Politecnico di Milano</a:t>
            </a:r>
          </a:p>
        </p:txBody>
      </p:sp>
      <p:sp>
        <p:nvSpPr>
          <p:cNvPr id="1038" name="Rectangle 14"/>
          <p:cNvSpPr>
            <a:spLocks noGrp="1" noChangeArrowheads="1"/>
          </p:cNvSpPr>
          <p:nvPr>
            <p:ph type="sldNum" sz="quarter" idx="4"/>
          </p:nvPr>
        </p:nvSpPr>
        <p:spPr bwMode="auto">
          <a:xfrm>
            <a:off x="7040563" y="6524625"/>
            <a:ext cx="2305050" cy="414338"/>
          </a:xfrm>
          <a:prstGeom prst="rect">
            <a:avLst/>
          </a:prstGeom>
          <a:noFill/>
          <a:ln w="9525">
            <a:noFill/>
            <a:miter lim="800000"/>
            <a:headEnd/>
            <a:tailEnd/>
          </a:ln>
        </p:spPr>
        <p:txBody>
          <a:bodyPr vert="horz" wrap="square" lIns="83988" tIns="41994" rIns="83988" bIns="41994" numCol="1" anchor="t" anchorCtr="0" compatLnSpc="1">
            <a:prstTxWarp prst="textNoShape">
              <a:avLst/>
            </a:prstTxWarp>
          </a:bodyPr>
          <a:lstStyle>
            <a:lvl1pPr algn="r">
              <a:defRPr b="0">
                <a:solidFill>
                  <a:srgbClr val="003F6E"/>
                </a:solidFill>
                <a:latin typeface="Copperplate Gothic Light" pitchFamily="34" charset="0"/>
                <a:ea typeface="ＭＳ Ｐゴシック" charset="-128"/>
                <a:cs typeface="+mn-cs"/>
              </a:defRPr>
            </a:lvl1pPr>
          </a:lstStyle>
          <a:p>
            <a:pPr>
              <a:defRPr/>
            </a:pPr>
            <a:fld id="{C1DB6760-95B7-4850-B6E9-4A27B88F6352}" type="slidenum">
              <a:rPr lang="it-IT"/>
              <a:pPr>
                <a:defRPr/>
              </a:pPr>
              <a:t>‹N›</a:t>
            </a:fld>
            <a:endParaRPr lang="it-IT"/>
          </a:p>
        </p:txBody>
      </p:sp>
      <p:pic>
        <p:nvPicPr>
          <p:cNvPr id="1030" name="Picture 8" descr="X:\GRAFICA\LOGHI\LOGO FONDAZIONE\Logo formato standard piccolo.jpg"/>
          <p:cNvPicPr>
            <a:picLocks noChangeAspect="1" noChangeArrowheads="1"/>
          </p:cNvPicPr>
          <p:nvPr userDrawn="1"/>
        </p:nvPicPr>
        <p:blipFill>
          <a:blip r:embed="rId18" cstate="print"/>
          <a:srcRect/>
          <a:stretch>
            <a:fillRect/>
          </a:stretch>
        </p:blipFill>
        <p:spPr bwMode="auto">
          <a:xfrm>
            <a:off x="523875" y="6156325"/>
            <a:ext cx="714375" cy="4873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1" r:id="rId1"/>
    <p:sldLayoutId id="2147483714" r:id="rId2"/>
    <p:sldLayoutId id="2147483713" r:id="rId3"/>
    <p:sldLayoutId id="2147483712" r:id="rId4"/>
    <p:sldLayoutId id="2147483711" r:id="rId5"/>
    <p:sldLayoutId id="2147483710" r:id="rId6"/>
    <p:sldLayoutId id="2147483709" r:id="rId7"/>
    <p:sldLayoutId id="2147483708" r:id="rId8"/>
    <p:sldLayoutId id="2147483707" r:id="rId9"/>
    <p:sldLayoutId id="2147483706" r:id="rId10"/>
    <p:sldLayoutId id="2147483705" r:id="rId11"/>
    <p:sldLayoutId id="2147483704" r:id="rId12"/>
    <p:sldLayoutId id="2147483703" r:id="rId13"/>
    <p:sldLayoutId id="2147483702" r:id="rId14"/>
    <p:sldLayoutId id="2147483715" r:id="rId15"/>
  </p:sldLayoutIdLst>
  <p:hf hdr="0" ftr="0" dt="0"/>
  <p:txStyles>
    <p:titleStyle>
      <a:lvl1pPr algn="ctr" rtl="0" eaLnBrk="0" fontAlgn="base" hangingPunct="0">
        <a:spcBef>
          <a:spcPct val="0"/>
        </a:spcBef>
        <a:spcAft>
          <a:spcPct val="0"/>
        </a:spcAft>
        <a:defRPr sz="4400">
          <a:solidFill>
            <a:schemeClr val="tx2"/>
          </a:solidFill>
          <a:latin typeface="+mj-lt"/>
          <a:ea typeface="+mj-ea"/>
          <a:cs typeface="ＭＳ Ｐゴシック"/>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a:defRPr>
      </a:lvl5pPr>
      <a:lvl6pPr marL="457200" algn="ctr" rtl="0" fontAlgn="base">
        <a:spcBef>
          <a:spcPct val="0"/>
        </a:spcBef>
        <a:spcAft>
          <a:spcPct val="0"/>
        </a:spcAft>
        <a:defRPr sz="4400">
          <a:solidFill>
            <a:schemeClr val="tx2"/>
          </a:solidFill>
          <a:latin typeface="Arial" charset="0"/>
          <a:ea typeface="ＭＳ Ｐゴシック" charset="-128"/>
        </a:defRPr>
      </a:lvl6pPr>
      <a:lvl7pPr marL="914400" algn="ctr" rtl="0" fontAlgn="base">
        <a:spcBef>
          <a:spcPct val="0"/>
        </a:spcBef>
        <a:spcAft>
          <a:spcPct val="0"/>
        </a:spcAft>
        <a:defRPr sz="4400">
          <a:solidFill>
            <a:schemeClr val="tx2"/>
          </a:solidFill>
          <a:latin typeface="Arial" charset="0"/>
          <a:ea typeface="ＭＳ Ｐゴシック" charset="-128"/>
        </a:defRPr>
      </a:lvl7pPr>
      <a:lvl8pPr marL="1371600" algn="ctr" rtl="0" fontAlgn="base">
        <a:spcBef>
          <a:spcPct val="0"/>
        </a:spcBef>
        <a:spcAft>
          <a:spcPct val="0"/>
        </a:spcAft>
        <a:defRPr sz="4400">
          <a:solidFill>
            <a:schemeClr val="tx2"/>
          </a:solidFill>
          <a:latin typeface="Arial" charset="0"/>
          <a:ea typeface="ＭＳ Ｐゴシック" charset="-128"/>
        </a:defRPr>
      </a:lvl8pPr>
      <a:lvl9pPr marL="1828800" algn="ctr" rtl="0" fontAlgn="base">
        <a:spcBef>
          <a:spcPct val="0"/>
        </a:spcBef>
        <a:spcAft>
          <a:spcPct val="0"/>
        </a:spcAft>
        <a:defRPr sz="4400">
          <a:solidFill>
            <a:schemeClr val="tx2"/>
          </a:solidFill>
          <a:latin typeface="Arial" charset="0"/>
          <a:ea typeface="ＭＳ Ｐゴシック" charset="-128"/>
        </a:defRPr>
      </a:lvl9pPr>
    </p:titleStyle>
    <p:bodyStyle>
      <a:lvl1pPr marL="342900" indent="-342900" algn="r" rtl="0" eaLnBrk="0" fontAlgn="base" hangingPunct="0">
        <a:spcBef>
          <a:spcPct val="20000"/>
        </a:spcBef>
        <a:spcAft>
          <a:spcPct val="0"/>
        </a:spcAft>
        <a:buChar char="•"/>
        <a:defRPr sz="1000">
          <a:solidFill>
            <a:schemeClr val="bg2"/>
          </a:solidFill>
          <a:latin typeface="+mn-lt"/>
          <a:ea typeface="+mn-ea"/>
          <a:cs typeface="ＭＳ Ｐゴシック"/>
        </a:defRPr>
      </a:lvl1pPr>
      <a:lvl2pPr marL="742950" indent="-285750" algn="l" rtl="0" eaLnBrk="0" fontAlgn="base" hangingPunct="0">
        <a:spcBef>
          <a:spcPct val="20000"/>
        </a:spcBef>
        <a:spcAft>
          <a:spcPct val="0"/>
        </a:spcAft>
        <a:buChar char="–"/>
        <a:defRPr sz="2800">
          <a:solidFill>
            <a:schemeClr val="tx1"/>
          </a:solidFill>
          <a:latin typeface="+mj-lt"/>
          <a:ea typeface="+mn-ea"/>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j-lt"/>
          <a:ea typeface="+mn-ea"/>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j-lt"/>
          <a:ea typeface="+mn-ea"/>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j-lt"/>
          <a:ea typeface="+mn-ea"/>
          <a:cs typeface="ＭＳ Ｐゴシック"/>
        </a:defRPr>
      </a:lvl5pPr>
      <a:lvl6pPr marL="2514600" indent="-228600" algn="l" rtl="0" fontAlgn="base">
        <a:spcBef>
          <a:spcPct val="20000"/>
        </a:spcBef>
        <a:spcAft>
          <a:spcPct val="0"/>
        </a:spcAft>
        <a:buChar char="»"/>
        <a:defRPr sz="2000">
          <a:solidFill>
            <a:schemeClr val="tx1"/>
          </a:solidFill>
          <a:latin typeface="+mj-lt"/>
          <a:ea typeface="+mn-ea"/>
        </a:defRPr>
      </a:lvl6pPr>
      <a:lvl7pPr marL="2971800" indent="-228600" algn="l" rtl="0" fontAlgn="base">
        <a:spcBef>
          <a:spcPct val="20000"/>
        </a:spcBef>
        <a:spcAft>
          <a:spcPct val="0"/>
        </a:spcAft>
        <a:buChar char="»"/>
        <a:defRPr sz="2000">
          <a:solidFill>
            <a:schemeClr val="tx1"/>
          </a:solidFill>
          <a:latin typeface="+mj-lt"/>
          <a:ea typeface="+mn-ea"/>
        </a:defRPr>
      </a:lvl7pPr>
      <a:lvl8pPr marL="3429000" indent="-228600" algn="l" rtl="0" fontAlgn="base">
        <a:spcBef>
          <a:spcPct val="20000"/>
        </a:spcBef>
        <a:spcAft>
          <a:spcPct val="0"/>
        </a:spcAft>
        <a:buChar char="»"/>
        <a:defRPr sz="2000">
          <a:solidFill>
            <a:schemeClr val="tx1"/>
          </a:solidFill>
          <a:latin typeface="+mj-lt"/>
          <a:ea typeface="+mn-ea"/>
        </a:defRPr>
      </a:lvl8pPr>
      <a:lvl9pPr marL="3886200" indent="-228600" algn="l" rtl="0" fontAlgn="base">
        <a:spcBef>
          <a:spcPct val="20000"/>
        </a:spcBef>
        <a:spcAft>
          <a:spcPct val="0"/>
        </a:spcAft>
        <a:buChar char="»"/>
        <a:defRPr sz="2000">
          <a:solidFill>
            <a:schemeClr val="tx1"/>
          </a:solidFill>
          <a:latin typeface="+mj-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4" descr="X:\GRAFICA\LOGHI\LOGO FONDAZIONE\Logo formato standard copy.jpg"/>
          <p:cNvPicPr>
            <a:picLocks noChangeAspect="1" noChangeArrowheads="1"/>
          </p:cNvPicPr>
          <p:nvPr userDrawn="1"/>
        </p:nvPicPr>
        <p:blipFill>
          <a:blip r:embed="rId2" cstate="print"/>
          <a:srcRect/>
          <a:stretch>
            <a:fillRect/>
          </a:stretch>
        </p:blipFill>
        <p:spPr bwMode="auto">
          <a:xfrm>
            <a:off x="452438" y="4929188"/>
            <a:ext cx="1671637" cy="1141412"/>
          </a:xfrm>
          <a:prstGeom prst="rect">
            <a:avLst/>
          </a:prstGeom>
          <a:noFill/>
          <a:ln w="9525">
            <a:noFill/>
            <a:miter lim="800000"/>
            <a:headEnd/>
            <a:tailEnd/>
          </a:ln>
        </p:spPr>
      </p:pic>
      <p:pic>
        <p:nvPicPr>
          <p:cNvPr id="2051" name="Picture 4" descr="X:\ISTITUZIONALE\PRESENTAZIONI ISTITUZIONALI FONDAZIONE\IMMAGINI\DEF per presentazione FPM\sfondo sopra POLIMI2 piccola.jpg"/>
          <p:cNvPicPr>
            <a:picLocks noChangeAspect="1" noChangeArrowheads="1"/>
          </p:cNvPicPr>
          <p:nvPr userDrawn="1"/>
        </p:nvPicPr>
        <p:blipFill>
          <a:blip r:embed="rId3" cstate="print"/>
          <a:srcRect/>
          <a:stretch>
            <a:fillRect/>
          </a:stretch>
        </p:blipFill>
        <p:spPr bwMode="auto">
          <a:xfrm>
            <a:off x="0" y="0"/>
            <a:ext cx="9906000" cy="4000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5" descr="X:\ISTITUZIONALE\PRESENTAZIONI ISTITUZIONALI FONDAZIONE\IMMAGINI\DEF per presentazione FPM\sfondo sopra POLIMI2 piccola.jpg"/>
          <p:cNvPicPr>
            <a:picLocks noChangeAspect="1" noChangeArrowheads="1"/>
          </p:cNvPicPr>
          <p:nvPr userDrawn="1"/>
        </p:nvPicPr>
        <p:blipFill>
          <a:blip r:embed="rId2" cstate="print"/>
          <a:srcRect/>
          <a:stretch>
            <a:fillRect/>
          </a:stretch>
        </p:blipFill>
        <p:spPr bwMode="auto">
          <a:xfrm>
            <a:off x="2312988" y="3786188"/>
            <a:ext cx="7593012" cy="3071812"/>
          </a:xfrm>
          <a:prstGeom prst="rect">
            <a:avLst/>
          </a:prstGeom>
          <a:noFill/>
          <a:ln w="9525">
            <a:noFill/>
            <a:miter lim="800000"/>
            <a:headEnd/>
            <a:tailEnd/>
          </a:ln>
        </p:spPr>
      </p:pic>
      <p:sp>
        <p:nvSpPr>
          <p:cNvPr id="5" name="Rectangle 2"/>
          <p:cNvSpPr>
            <a:spLocks noChangeArrowheads="1"/>
          </p:cNvSpPr>
          <p:nvPr userDrawn="1"/>
        </p:nvSpPr>
        <p:spPr bwMode="auto">
          <a:xfrm>
            <a:off x="203200" y="3929063"/>
            <a:ext cx="3178175" cy="1609725"/>
          </a:xfrm>
          <a:prstGeom prst="rect">
            <a:avLst/>
          </a:prstGeom>
          <a:noFill/>
          <a:ln w="9525">
            <a:noFill/>
            <a:miter lim="800000"/>
            <a:headEnd/>
            <a:tailEnd/>
          </a:ln>
        </p:spPr>
        <p:txBody>
          <a:bodyPr lIns="91438" tIns="45718" rIns="91438" bIns="45718"/>
          <a:lstStyle/>
          <a:p>
            <a:pPr algn="l" defTabSz="995363" eaLnBrk="1" hangingPunct="1">
              <a:spcBef>
                <a:spcPct val="20000"/>
              </a:spcBef>
              <a:defRPr/>
            </a:pPr>
            <a:r>
              <a:rPr lang="it-IT" sz="1050" dirty="0">
                <a:solidFill>
                  <a:srgbClr val="003F6E"/>
                </a:solidFill>
                <a:latin typeface="Copperplate Gothic Light" pitchFamily="34" charset="0"/>
                <a:ea typeface="ＭＳ Ｐゴシック" charset="-128"/>
              </a:rPr>
              <a:t>Fondazione Politecnico di Milano</a:t>
            </a:r>
            <a:br>
              <a:rPr lang="it-IT" sz="1050" dirty="0">
                <a:solidFill>
                  <a:srgbClr val="003F6E"/>
                </a:solidFill>
                <a:latin typeface="Copperplate Gothic Light" pitchFamily="34" charset="0"/>
                <a:ea typeface="ＭＳ Ｐゴシック" charset="-128"/>
              </a:rPr>
            </a:br>
            <a:r>
              <a:rPr lang="it-IT" sz="1050" b="0" dirty="0">
                <a:solidFill>
                  <a:srgbClr val="003F6E"/>
                </a:solidFill>
                <a:latin typeface="Copperplate Gothic Light" pitchFamily="34" charset="0"/>
                <a:ea typeface="ＭＳ Ｐゴシック" charset="-128"/>
              </a:rPr>
              <a:t>Via Garofalo, 39</a:t>
            </a:r>
            <a:br>
              <a:rPr lang="it-IT" sz="1050" b="0" dirty="0">
                <a:solidFill>
                  <a:srgbClr val="003F6E"/>
                </a:solidFill>
                <a:latin typeface="Copperplate Gothic Light" pitchFamily="34" charset="0"/>
                <a:ea typeface="ＭＳ Ｐゴシック" charset="-128"/>
              </a:rPr>
            </a:br>
            <a:r>
              <a:rPr lang="it-IT" sz="1050" b="0" dirty="0">
                <a:solidFill>
                  <a:srgbClr val="003F6E"/>
                </a:solidFill>
                <a:latin typeface="Copperplate Gothic Light" pitchFamily="34" charset="0"/>
                <a:ea typeface="ＭＳ Ｐゴシック" charset="-128"/>
              </a:rPr>
              <a:t>20133 Milano</a:t>
            </a:r>
            <a:br>
              <a:rPr lang="it-IT" sz="1050" b="0" dirty="0">
                <a:solidFill>
                  <a:srgbClr val="003F6E"/>
                </a:solidFill>
                <a:latin typeface="Copperplate Gothic Light" pitchFamily="34" charset="0"/>
                <a:ea typeface="ＭＳ Ｐゴシック" charset="-128"/>
              </a:rPr>
            </a:br>
            <a:r>
              <a:rPr lang="it-IT" sz="1050" b="0" dirty="0">
                <a:solidFill>
                  <a:srgbClr val="003F6E"/>
                </a:solidFill>
                <a:latin typeface="Copperplate Gothic Light" pitchFamily="34" charset="0"/>
                <a:ea typeface="ＭＳ Ｐゴシック" charset="-128"/>
              </a:rPr>
              <a:t>Tel. (+39) 02 2399 9150</a:t>
            </a:r>
            <a:br>
              <a:rPr lang="it-IT" sz="1050" b="0" dirty="0">
                <a:solidFill>
                  <a:srgbClr val="003F6E"/>
                </a:solidFill>
                <a:latin typeface="Copperplate Gothic Light" pitchFamily="34" charset="0"/>
                <a:ea typeface="ＭＳ Ｐゴシック" charset="-128"/>
              </a:rPr>
            </a:br>
            <a:r>
              <a:rPr lang="it-IT" sz="1050" b="0" dirty="0">
                <a:solidFill>
                  <a:srgbClr val="003F6E"/>
                </a:solidFill>
                <a:latin typeface="Copperplate Gothic Light" pitchFamily="34" charset="0"/>
                <a:ea typeface="ＭＳ Ｐゴシック" charset="-128"/>
              </a:rPr>
              <a:t>Fax (+39)  02 2399 9155</a:t>
            </a:r>
          </a:p>
          <a:p>
            <a:pPr algn="l" defTabSz="995363" eaLnBrk="1" hangingPunct="1">
              <a:spcBef>
                <a:spcPct val="20000"/>
              </a:spcBef>
              <a:defRPr/>
            </a:pPr>
            <a:r>
              <a:rPr lang="it-IT" sz="1050" b="0" dirty="0">
                <a:solidFill>
                  <a:srgbClr val="003F6E"/>
                </a:solidFill>
                <a:latin typeface="Copperplate Gothic Light" pitchFamily="34" charset="0"/>
                <a:ea typeface="ＭＳ Ｐゴシック" charset="-128"/>
              </a:rPr>
              <a:t>E-mail: info@fondazionepolitecnico.it</a:t>
            </a:r>
          </a:p>
          <a:p>
            <a:pPr algn="l" defTabSz="995363" eaLnBrk="1" hangingPunct="1">
              <a:spcBef>
                <a:spcPct val="20000"/>
              </a:spcBef>
              <a:defRPr/>
            </a:pPr>
            <a:r>
              <a:rPr lang="it-IT" sz="1050" b="0" dirty="0">
                <a:solidFill>
                  <a:srgbClr val="003F6E"/>
                </a:solidFill>
                <a:latin typeface="Copperplate Gothic Light" pitchFamily="34" charset="0"/>
                <a:ea typeface="ＭＳ Ｐゴシック" charset="-128"/>
              </a:rPr>
              <a:t>www.fondazionepolitecnico.it</a:t>
            </a:r>
          </a:p>
        </p:txBody>
      </p:sp>
      <p:pic>
        <p:nvPicPr>
          <p:cNvPr id="3076" name="Picture 5" descr="X:\GRAFICA\LOGHI\LOGO FONDAZIONE\Logo formato standard piccolo.jpg"/>
          <p:cNvPicPr>
            <a:picLocks noChangeAspect="1" noChangeArrowheads="1"/>
          </p:cNvPicPr>
          <p:nvPr userDrawn="1"/>
        </p:nvPicPr>
        <p:blipFill>
          <a:blip r:embed="rId3" cstate="print"/>
          <a:srcRect/>
          <a:stretch>
            <a:fillRect/>
          </a:stretch>
        </p:blipFill>
        <p:spPr bwMode="auto">
          <a:xfrm>
            <a:off x="809625" y="5786438"/>
            <a:ext cx="1214438" cy="8286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hyperlink" Target="mailto:Angela.Giordano@fondazione.polimi.it" TargetMode="External"/><Relationship Id="rId2" Type="http://schemas.openxmlformats.org/officeDocument/2006/relationships/hyperlink" Target="mailto:Clementina.Marinoni@fondazione.polimi.it"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hyperlink" Target="http://www.ecompetences.eu/" TargetMode="Externa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7" name="Rectangle 5"/>
          <p:cNvSpPr>
            <a:spLocks noChangeArrowheads="1"/>
          </p:cNvSpPr>
          <p:nvPr/>
        </p:nvSpPr>
        <p:spPr bwMode="auto">
          <a:xfrm>
            <a:off x="2649538" y="4437063"/>
            <a:ext cx="6551612" cy="1043789"/>
          </a:xfrm>
          <a:prstGeom prst="rect">
            <a:avLst/>
          </a:prstGeom>
          <a:noFill/>
          <a:ln w="9525" algn="ctr">
            <a:noFill/>
            <a:miter lim="800000"/>
            <a:headEnd/>
            <a:tailEnd/>
          </a:ln>
          <a:effectLst/>
        </p:spPr>
        <p:txBody>
          <a:bodyPr lIns="83988" tIns="41994" rIns="83988" bIns="41994">
            <a:spAutoFit/>
          </a:bodyPr>
          <a:lstStyle/>
          <a:p>
            <a:pPr marL="152400" indent="-152400" algn="just">
              <a:lnSpc>
                <a:spcPct val="90000"/>
              </a:lnSpc>
              <a:spcBef>
                <a:spcPct val="50000"/>
              </a:spcBef>
              <a:buClr>
                <a:srgbClr val="003F6E"/>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000" i="1" dirty="0">
                <a:solidFill>
                  <a:srgbClr val="003F6E"/>
                </a:solidFill>
                <a:latin typeface="Verdana" pitchFamily="34" charset="0"/>
                <a:ea typeface="+mn-ea"/>
                <a:cs typeface="ＭＳ Ｐゴシック"/>
              </a:rPr>
              <a:t>VALEW – To </a:t>
            </a:r>
            <a:r>
              <a:rPr lang="en-GB" sz="2000" i="1" dirty="0" err="1">
                <a:solidFill>
                  <a:srgbClr val="003F6E"/>
                </a:solidFill>
                <a:latin typeface="Verdana" pitchFamily="34" charset="0"/>
                <a:ea typeface="+mn-ea"/>
                <a:cs typeface="ＭＳ Ｐゴシック"/>
              </a:rPr>
              <a:t>VAlidate</a:t>
            </a:r>
            <a:r>
              <a:rPr lang="en-GB" sz="2000" i="1" dirty="0">
                <a:solidFill>
                  <a:srgbClr val="003F6E"/>
                </a:solidFill>
                <a:latin typeface="Verdana" pitchFamily="34" charset="0"/>
                <a:ea typeface="+mn-ea"/>
                <a:cs typeface="ＭＳ Ｐゴシック"/>
              </a:rPr>
              <a:t> </a:t>
            </a:r>
            <a:r>
              <a:rPr lang="en-GB" sz="2000" i="1" dirty="0" err="1">
                <a:solidFill>
                  <a:srgbClr val="003F6E"/>
                </a:solidFill>
                <a:latin typeface="Verdana" pitchFamily="34" charset="0"/>
                <a:ea typeface="+mn-ea"/>
                <a:cs typeface="ＭＳ Ｐゴシック"/>
              </a:rPr>
              <a:t>LEarning</a:t>
            </a:r>
            <a:r>
              <a:rPr lang="en-GB" sz="2000" i="1" dirty="0">
                <a:solidFill>
                  <a:srgbClr val="003F6E"/>
                </a:solidFill>
                <a:latin typeface="Verdana" pitchFamily="34" charset="0"/>
                <a:ea typeface="+mn-ea"/>
                <a:cs typeface="ＭＳ Ｐゴシック"/>
              </a:rPr>
              <a:t> at </a:t>
            </a:r>
            <a:r>
              <a:rPr lang="en-GB" sz="2000" i="1" dirty="0" smtClean="0">
                <a:solidFill>
                  <a:srgbClr val="003F6E"/>
                </a:solidFill>
                <a:latin typeface="Verdana" pitchFamily="34" charset="0"/>
                <a:ea typeface="+mn-ea"/>
                <a:cs typeface="ＭＳ Ｐゴシック"/>
              </a:rPr>
              <a:t>Work</a:t>
            </a:r>
            <a:endParaRPr lang="en-GB" sz="2000" i="1" dirty="0">
              <a:solidFill>
                <a:srgbClr val="003F6E"/>
              </a:solidFill>
              <a:latin typeface="Verdana" pitchFamily="34" charset="0"/>
              <a:ea typeface="+mn-ea"/>
              <a:cs typeface="ＭＳ Ｐゴシック"/>
            </a:endParaRPr>
          </a:p>
          <a:p>
            <a:pPr marL="152400" indent="-152400" algn="just">
              <a:lnSpc>
                <a:spcPct val="90000"/>
              </a:lnSpc>
              <a:spcBef>
                <a:spcPct val="50000"/>
              </a:spcBef>
              <a:buClr>
                <a:srgbClr val="003F6E"/>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000" b="0" i="1" dirty="0" smtClean="0">
                <a:solidFill>
                  <a:srgbClr val="003F6E"/>
                </a:solidFill>
                <a:latin typeface="Verdana" pitchFamily="34" charset="0"/>
                <a:ea typeface="+mn-ea"/>
                <a:cs typeface="ＭＳ Ｐゴシック"/>
              </a:rPr>
              <a:t>Final Meeting, Tallinn, 03 June 2010</a:t>
            </a:r>
            <a:endParaRPr lang="it-IT" sz="2000" b="0" i="1" dirty="0">
              <a:solidFill>
                <a:srgbClr val="003F6E"/>
              </a:solidFill>
              <a:latin typeface="Verdana" pitchFamily="34" charset="0"/>
              <a:ea typeface="+mn-ea"/>
              <a:cs typeface="ＭＳ Ｐゴシック"/>
            </a:endParaRPr>
          </a:p>
          <a:p>
            <a:pPr algn="l">
              <a:lnSpc>
                <a:spcPct val="80000"/>
              </a:lnSpc>
              <a:spcBef>
                <a:spcPct val="20000"/>
              </a:spcBef>
              <a:buFont typeface="Arial" charset="0"/>
              <a:buNone/>
            </a:pPr>
            <a:endParaRPr lang="en-GB" sz="1600" dirty="0">
              <a:solidFill>
                <a:srgbClr val="1F497D"/>
              </a:solidFill>
              <a:latin typeface="Calibri" pitchFamily="34" charset="0"/>
            </a:endParaRPr>
          </a:p>
        </p:txBody>
      </p:sp>
      <p:sp>
        <p:nvSpPr>
          <p:cNvPr id="3" name="CasellaDiTesto 2"/>
          <p:cNvSpPr txBox="1"/>
          <p:nvPr/>
        </p:nvSpPr>
        <p:spPr>
          <a:xfrm>
            <a:off x="249376" y="6286520"/>
            <a:ext cx="4591320" cy="338554"/>
          </a:xfrm>
          <a:prstGeom prst="rect">
            <a:avLst/>
          </a:prstGeom>
          <a:noFill/>
        </p:spPr>
        <p:txBody>
          <a:bodyPr wrap="none" rtlCol="0">
            <a:spAutoFit/>
          </a:bodyPr>
          <a:lstStyle/>
          <a:p>
            <a:r>
              <a:rPr lang="en-GB" i="1" dirty="0" smtClean="0"/>
              <a:t>Project Number: 147634-LLP-1-2008-1-IT-EQF</a:t>
            </a:r>
            <a:r>
              <a:rPr lang="en-GB" dirty="0" smtClean="0"/>
              <a:t> - </a:t>
            </a:r>
            <a:r>
              <a:rPr lang="en-GB" i="1" dirty="0" smtClean="0"/>
              <a:t>Grant Agreement: 2008 – 4521 / 001 - 001</a:t>
            </a:r>
            <a:endParaRPr lang="it-IT" dirty="0" smtClean="0"/>
          </a:p>
          <a:p>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6" name="Rectangle 4"/>
          <p:cNvSpPr>
            <a:spLocks noGrp="1" noChangeArrowheads="1"/>
          </p:cNvSpPr>
          <p:nvPr>
            <p:ph type="title"/>
          </p:nvPr>
        </p:nvSpPr>
        <p:spPr bwMode="auto">
          <a:xfrm>
            <a:off x="495300" y="357166"/>
            <a:ext cx="8915400" cy="711200"/>
          </a:xfrm>
          <a:noFill/>
          <a:ln>
            <a:miter lim="800000"/>
            <a:headEnd/>
            <a:tailEnd/>
          </a:ln>
        </p:spPr>
        <p:txBody>
          <a:bodyPr vert="horz" wrap="square" lIns="91440" tIns="45720" rIns="91440" bIns="45720" numCol="1" anchor="t" anchorCtr="0" compatLnSpc="1">
            <a:prstTxWarp prst="textNoShape">
              <a:avLst/>
            </a:prstTxWarp>
          </a:bodyPr>
          <a:lstStyle/>
          <a:p>
            <a:pPr algn="l"/>
            <a:r>
              <a:rPr lang="it-IT" sz="3200" b="1" dirty="0" smtClean="0">
                <a:solidFill>
                  <a:schemeClr val="accent2"/>
                </a:solidFill>
              </a:rPr>
              <a:t>The VALEW </a:t>
            </a:r>
            <a:r>
              <a:rPr lang="it-IT" sz="3200" b="1" dirty="0" err="1" smtClean="0">
                <a:solidFill>
                  <a:schemeClr val="accent2"/>
                </a:solidFill>
              </a:rPr>
              <a:t>model</a:t>
            </a:r>
            <a:endParaRPr lang="it-IT" sz="3200" b="1" dirty="0" smtClean="0">
              <a:solidFill>
                <a:schemeClr val="accent2"/>
              </a:solidFill>
            </a:endParaRPr>
          </a:p>
        </p:txBody>
      </p:sp>
      <p:pic>
        <p:nvPicPr>
          <p:cNvPr id="350210" name="Picture 2"/>
          <p:cNvPicPr>
            <a:picLocks noChangeAspect="1" noChangeArrowheads="1"/>
          </p:cNvPicPr>
          <p:nvPr/>
        </p:nvPicPr>
        <p:blipFill>
          <a:blip r:embed="rId2" cstate="print"/>
          <a:srcRect/>
          <a:stretch>
            <a:fillRect/>
          </a:stretch>
        </p:blipFill>
        <p:spPr bwMode="auto">
          <a:xfrm>
            <a:off x="1488327" y="857232"/>
            <a:ext cx="6733845" cy="6000767"/>
          </a:xfrm>
          <a:prstGeom prst="rect">
            <a:avLst/>
          </a:prstGeom>
          <a:noFill/>
          <a:ln w="9525" cap="flat" cmpd="sng" algn="ctr">
            <a:noFill/>
            <a:prstDash val="solid"/>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6" name="Rectangle 4"/>
          <p:cNvSpPr>
            <a:spLocks noGrp="1" noChangeArrowheads="1"/>
          </p:cNvSpPr>
          <p:nvPr>
            <p:ph type="title"/>
          </p:nvPr>
        </p:nvSpPr>
        <p:spPr bwMode="auto">
          <a:xfrm>
            <a:off x="452406" y="428605"/>
            <a:ext cx="8915400" cy="500066"/>
          </a:xfrm>
          <a:noFill/>
          <a:ln>
            <a:miter lim="800000"/>
            <a:headEnd/>
            <a:tailEnd/>
          </a:ln>
        </p:spPr>
        <p:txBody>
          <a:bodyPr vert="horz" wrap="square" lIns="91440" tIns="45720" rIns="91440" bIns="45720" numCol="1" anchor="t" anchorCtr="0" compatLnSpc="1">
            <a:prstTxWarp prst="textNoShape">
              <a:avLst/>
            </a:prstTxWarp>
          </a:bodyPr>
          <a:lstStyle/>
          <a:p>
            <a:pPr algn="l"/>
            <a:r>
              <a:rPr lang="en-GB" sz="3200" b="1" dirty="0" smtClean="0">
                <a:solidFill>
                  <a:schemeClr val="accent2"/>
                </a:solidFill>
              </a:rPr>
              <a:t>Readiness index</a:t>
            </a:r>
            <a:endParaRPr lang="en-GB" sz="3200" b="1" dirty="0" smtClean="0">
              <a:solidFill>
                <a:schemeClr val="accent2"/>
              </a:solidFill>
            </a:endParaRPr>
          </a:p>
        </p:txBody>
      </p:sp>
      <p:graphicFrame>
        <p:nvGraphicFramePr>
          <p:cNvPr id="4" name="Tabella 3"/>
          <p:cNvGraphicFramePr>
            <a:graphicFrameLocks noGrp="1"/>
          </p:cNvGraphicFramePr>
          <p:nvPr/>
        </p:nvGraphicFramePr>
        <p:xfrm>
          <a:off x="166655" y="1000108"/>
          <a:ext cx="9572692" cy="5265262"/>
        </p:xfrm>
        <a:graphic>
          <a:graphicData uri="http://schemas.openxmlformats.org/drawingml/2006/table">
            <a:tbl>
              <a:tblPr/>
              <a:tblGrid>
                <a:gridCol w="2357453"/>
                <a:gridCol w="1850433"/>
                <a:gridCol w="1690188"/>
                <a:gridCol w="2171468"/>
                <a:gridCol w="1503150"/>
              </a:tblGrid>
              <a:tr h="1143838">
                <a:tc>
                  <a:txBody>
                    <a:bodyPr/>
                    <a:lstStyle/>
                    <a:p>
                      <a:pPr>
                        <a:spcAft>
                          <a:spcPts val="0"/>
                        </a:spcAft>
                      </a:pPr>
                      <a:endParaRPr lang="it-IT" sz="1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a:latin typeface="Times New Roman"/>
                          <a:ea typeface="Times New Roman"/>
                        </a:rPr>
                        <a:t>POTENTIAL USERS (INDIVIDUALS)</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a:latin typeface="Times New Roman"/>
                          <a:ea typeface="Times New Roman"/>
                        </a:rPr>
                        <a:t>EMPLOYERS </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a:latin typeface="Times New Roman"/>
                          <a:ea typeface="Times New Roman"/>
                        </a:rPr>
                        <a:t>STAKEHOLDERS</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dirty="0">
                          <a:latin typeface="Times New Roman"/>
                          <a:ea typeface="Times New Roman"/>
                        </a:rPr>
                        <a:t>(POLICY-MAKERS)</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947">
                <a:tc>
                  <a:txBody>
                    <a:bodyPr/>
                    <a:lstStyle/>
                    <a:p>
                      <a:pPr>
                        <a:spcAft>
                          <a:spcPts val="0"/>
                        </a:spcAft>
                      </a:pPr>
                      <a:r>
                        <a:rPr lang="en-US" sz="1800" dirty="0">
                          <a:latin typeface="Times New Roman"/>
                          <a:ea typeface="Times New Roman"/>
                        </a:rPr>
                        <a:t>Need Perceived</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919">
                <a:tc>
                  <a:txBody>
                    <a:bodyPr/>
                    <a:lstStyle/>
                    <a:p>
                      <a:pPr>
                        <a:spcAft>
                          <a:spcPts val="0"/>
                        </a:spcAft>
                      </a:pPr>
                      <a:r>
                        <a:rPr lang="en-US" sz="1800" dirty="0">
                          <a:latin typeface="Times New Roman"/>
                          <a:ea typeface="Times New Roman"/>
                        </a:rPr>
                        <a:t>Awareness of possible solutions</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947">
                <a:tc>
                  <a:txBody>
                    <a:bodyPr/>
                    <a:lstStyle/>
                    <a:p>
                      <a:pPr>
                        <a:spcAft>
                          <a:spcPts val="0"/>
                        </a:spcAft>
                      </a:pPr>
                      <a:r>
                        <a:rPr lang="en-US" sz="1800" dirty="0">
                          <a:latin typeface="Times New Roman"/>
                          <a:ea typeface="Times New Roman"/>
                        </a:rPr>
                        <a:t>Willingness to commit</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947">
                <a:tc>
                  <a:txBody>
                    <a:bodyPr/>
                    <a:lstStyle/>
                    <a:p>
                      <a:pPr>
                        <a:spcAft>
                          <a:spcPts val="0"/>
                        </a:spcAft>
                      </a:pPr>
                      <a:r>
                        <a:rPr lang="en-US" sz="1800" dirty="0">
                          <a:latin typeface="Times New Roman"/>
                          <a:ea typeface="Times New Roman"/>
                        </a:rPr>
                        <a:t>Willingness to pay</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7879">
                <a:tc>
                  <a:txBody>
                    <a:bodyPr/>
                    <a:lstStyle/>
                    <a:p>
                      <a:pPr>
                        <a:spcAft>
                          <a:spcPts val="0"/>
                        </a:spcAft>
                      </a:pPr>
                      <a:r>
                        <a:rPr lang="en-US" sz="1800" dirty="0">
                          <a:latin typeface="Times New Roman"/>
                          <a:ea typeface="Times New Roman"/>
                        </a:rPr>
                        <a:t>Existing of professional capacity in the system</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947">
                <a:tc>
                  <a:txBody>
                    <a:bodyPr/>
                    <a:lstStyle/>
                    <a:p>
                      <a:pPr>
                        <a:spcAft>
                          <a:spcPts val="0"/>
                        </a:spcAft>
                      </a:pPr>
                      <a:r>
                        <a:rPr lang="en-US" sz="1800" dirty="0">
                          <a:latin typeface="Times New Roman"/>
                          <a:ea typeface="Times New Roman"/>
                        </a:rPr>
                        <a:t>Actual use</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919">
                <a:tc>
                  <a:txBody>
                    <a:bodyPr/>
                    <a:lstStyle/>
                    <a:p>
                      <a:pPr>
                        <a:spcAft>
                          <a:spcPts val="0"/>
                        </a:spcAft>
                      </a:pPr>
                      <a:r>
                        <a:rPr lang="en-US" sz="1800" dirty="0">
                          <a:latin typeface="Times New Roman"/>
                          <a:ea typeface="Times New Roman"/>
                        </a:rPr>
                        <a:t>Legislative/Regulation Conditions</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919">
                <a:tc>
                  <a:txBody>
                    <a:bodyPr/>
                    <a:lstStyle/>
                    <a:p>
                      <a:pPr>
                        <a:spcAft>
                          <a:spcPts val="0"/>
                        </a:spcAft>
                      </a:pPr>
                      <a:r>
                        <a:rPr lang="en-US" sz="1800" dirty="0">
                          <a:latin typeface="Times New Roman"/>
                          <a:ea typeface="Times New Roman"/>
                        </a:rPr>
                        <a:t>Qualification Framework in place</a:t>
                      </a:r>
                      <a:endParaRPr lang="it-IT"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it-IT" sz="1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6" name="Rectangle 4"/>
          <p:cNvSpPr>
            <a:spLocks noGrp="1" noChangeArrowheads="1"/>
          </p:cNvSpPr>
          <p:nvPr>
            <p:ph type="title"/>
          </p:nvPr>
        </p:nvSpPr>
        <p:spPr bwMode="auto">
          <a:xfrm>
            <a:off x="495300" y="485774"/>
            <a:ext cx="8915400" cy="1085837"/>
          </a:xfrm>
          <a:noFill/>
          <a:ln>
            <a:miter lim="800000"/>
            <a:headEnd/>
            <a:tailEnd/>
          </a:ln>
        </p:spPr>
        <p:txBody>
          <a:bodyPr vert="horz" wrap="square" lIns="91440" tIns="45720" rIns="91440" bIns="45720" numCol="1" anchor="t" anchorCtr="0" compatLnSpc="1">
            <a:prstTxWarp prst="textNoShape">
              <a:avLst/>
            </a:prstTxWarp>
          </a:bodyPr>
          <a:lstStyle/>
          <a:p>
            <a:pPr algn="l"/>
            <a:r>
              <a:rPr lang="it-IT" sz="3200" b="1" dirty="0" smtClean="0">
                <a:solidFill>
                  <a:schemeClr val="accent2"/>
                </a:solidFill>
              </a:rPr>
              <a:t>Some </a:t>
            </a:r>
            <a:r>
              <a:rPr lang="it-IT" sz="3200" b="1" dirty="0" err="1" smtClean="0">
                <a:solidFill>
                  <a:schemeClr val="accent2"/>
                </a:solidFill>
              </a:rPr>
              <a:t>tools</a:t>
            </a:r>
            <a:r>
              <a:rPr lang="it-IT" sz="3200" b="1" dirty="0" smtClean="0">
                <a:solidFill>
                  <a:schemeClr val="accent2"/>
                </a:solidFill>
              </a:rPr>
              <a:t> </a:t>
            </a:r>
          </a:p>
        </p:txBody>
      </p:sp>
      <p:sp>
        <p:nvSpPr>
          <p:cNvPr id="8" name="Text Box 2"/>
          <p:cNvSpPr txBox="1">
            <a:spLocks noChangeArrowheads="1"/>
          </p:cNvSpPr>
          <p:nvPr/>
        </p:nvSpPr>
        <p:spPr bwMode="auto">
          <a:xfrm>
            <a:off x="776288" y="2113086"/>
            <a:ext cx="8353425" cy="2623965"/>
          </a:xfrm>
          <a:prstGeom prst="rect">
            <a:avLst/>
          </a:prstGeom>
          <a:noFill/>
          <a:ln w="9525" algn="ctr">
            <a:noFill/>
            <a:miter lim="800000"/>
            <a:headEnd/>
            <a:tailEnd/>
          </a:ln>
          <a:effectLst/>
        </p:spPr>
        <p:txBody>
          <a:bodyPr lIns="83988" tIns="41994" rIns="83988" bIns="41994">
            <a:spAutoFit/>
          </a:bodyPr>
          <a:lstStyle/>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Guidelines for evidence collection/building (making competence explicit)</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Guidelines to evaluate evidence also trough EQF indicators</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Guidelines for the final assessment (at present a face to face interview only)</a:t>
            </a:r>
          </a:p>
          <a:p>
            <a:pPr marL="152400" indent="-152400" algn="l">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6" name="Rectangle 4"/>
          <p:cNvSpPr>
            <a:spLocks noGrp="1" noChangeArrowheads="1"/>
          </p:cNvSpPr>
          <p:nvPr>
            <p:ph type="title"/>
          </p:nvPr>
        </p:nvSpPr>
        <p:spPr bwMode="auto">
          <a:xfrm>
            <a:off x="0" y="485774"/>
            <a:ext cx="4524372" cy="3586168"/>
          </a:xfrm>
          <a:noFill/>
          <a:ln>
            <a:miter lim="800000"/>
            <a:headEnd/>
            <a:tailEnd/>
          </a:ln>
        </p:spPr>
        <p:txBody>
          <a:bodyPr vert="horz" wrap="square" lIns="91440" tIns="45720" rIns="91440" bIns="45720" numCol="1" anchor="t" anchorCtr="0" compatLnSpc="1">
            <a:prstTxWarp prst="textNoShape">
              <a:avLst/>
            </a:prstTxWarp>
          </a:bodyPr>
          <a:lstStyle/>
          <a:p>
            <a:pPr algn="l"/>
            <a:r>
              <a:rPr lang="it-IT" sz="3200" b="1" dirty="0" err="1" smtClean="0">
                <a:solidFill>
                  <a:schemeClr val="accent2"/>
                </a:solidFill>
              </a:rPr>
              <a:t>Making</a:t>
            </a:r>
            <a:r>
              <a:rPr lang="it-IT" sz="3200" b="1" dirty="0" smtClean="0">
                <a:solidFill>
                  <a:schemeClr val="accent2"/>
                </a:solidFill>
              </a:rPr>
              <a:t> </a:t>
            </a:r>
            <a:r>
              <a:rPr lang="it-IT" sz="3200" b="1" dirty="0" err="1" smtClean="0">
                <a:solidFill>
                  <a:schemeClr val="accent2"/>
                </a:solidFill>
              </a:rPr>
              <a:t>competence</a:t>
            </a:r>
            <a:r>
              <a:rPr lang="it-IT" sz="3200" b="1" dirty="0" smtClean="0">
                <a:solidFill>
                  <a:schemeClr val="accent2"/>
                </a:solidFill>
              </a:rPr>
              <a:t> </a:t>
            </a:r>
            <a:r>
              <a:rPr lang="it-IT" sz="3200" b="1" dirty="0" err="1" smtClean="0">
                <a:solidFill>
                  <a:schemeClr val="accent2"/>
                </a:solidFill>
              </a:rPr>
              <a:t>explicit</a:t>
            </a:r>
            <a:r>
              <a:rPr lang="it-IT" sz="2800" dirty="0" smtClean="0"/>
              <a:t/>
            </a:r>
            <a:br>
              <a:rPr lang="it-IT" sz="2800" dirty="0" smtClean="0"/>
            </a:br>
            <a:r>
              <a:rPr lang="en-GB" sz="2800" b="1" i="1" dirty="0" smtClean="0"/>
              <a:t> </a:t>
            </a:r>
            <a:r>
              <a:rPr lang="it-IT" sz="1800" dirty="0" smtClean="0"/>
              <a:t/>
            </a:r>
            <a:br>
              <a:rPr lang="it-IT" sz="1800" dirty="0" smtClean="0"/>
            </a:br>
            <a:r>
              <a:rPr lang="en-GB" sz="1600" b="1" dirty="0" smtClean="0">
                <a:solidFill>
                  <a:schemeClr val="accent2"/>
                </a:solidFill>
              </a:rPr>
              <a:t>Recognition of competence </a:t>
            </a:r>
            <a:r>
              <a:rPr lang="en-GB" sz="1600" b="1" i="1" dirty="0" smtClean="0">
                <a:solidFill>
                  <a:schemeClr val="accent2"/>
                </a:solidFill>
              </a:rPr>
              <a:t>(fill in the name of the competence)</a:t>
            </a:r>
            <a:r>
              <a:rPr lang="en-GB" sz="1600" b="1" dirty="0" smtClean="0">
                <a:solidFill>
                  <a:schemeClr val="accent2"/>
                </a:solidFill>
              </a:rPr>
              <a:t>:____________________</a:t>
            </a:r>
            <a:br>
              <a:rPr lang="en-GB" sz="1600" b="1" dirty="0" smtClean="0">
                <a:solidFill>
                  <a:schemeClr val="accent2"/>
                </a:solidFill>
              </a:rPr>
            </a:br>
            <a:r>
              <a:rPr lang="en-GB" sz="1600" b="1" dirty="0" smtClean="0">
                <a:solidFill>
                  <a:schemeClr val="accent2"/>
                </a:solidFill>
              </a:rPr>
              <a:t/>
            </a:r>
            <a:br>
              <a:rPr lang="en-GB" sz="1600" b="1" dirty="0" smtClean="0">
                <a:solidFill>
                  <a:schemeClr val="accent2"/>
                </a:solidFill>
              </a:rPr>
            </a:br>
            <a:r>
              <a:rPr lang="en-GB" sz="1600" b="1" dirty="0" smtClean="0">
                <a:solidFill>
                  <a:schemeClr val="accent2"/>
                </a:solidFill>
              </a:rPr>
              <a:t/>
            </a:r>
            <a:br>
              <a:rPr lang="en-GB" sz="1600" b="1" dirty="0" smtClean="0">
                <a:solidFill>
                  <a:schemeClr val="accent2"/>
                </a:solidFill>
              </a:rPr>
            </a:br>
            <a:r>
              <a:rPr lang="en-GB" sz="1600" b="1" dirty="0" smtClean="0">
                <a:solidFill>
                  <a:schemeClr val="accent2"/>
                </a:solidFill>
              </a:rPr>
              <a:t/>
            </a:r>
            <a:br>
              <a:rPr lang="en-GB" sz="1600" b="1" dirty="0" smtClean="0">
                <a:solidFill>
                  <a:schemeClr val="accent2"/>
                </a:solidFill>
              </a:rPr>
            </a:br>
            <a:r>
              <a:rPr lang="en-GB" sz="3200" b="1" dirty="0" smtClean="0">
                <a:solidFill>
                  <a:schemeClr val="accent2"/>
                </a:solidFill>
              </a:rPr>
              <a:t>ABSTRACT</a:t>
            </a:r>
            <a:r>
              <a:rPr lang="it-IT" sz="3200" dirty="0" smtClean="0"/>
              <a:t/>
            </a:r>
            <a:br>
              <a:rPr lang="it-IT" sz="3200" dirty="0" smtClean="0"/>
            </a:br>
            <a:r>
              <a:rPr lang="en-GB" sz="3200" b="1" dirty="0" smtClean="0"/>
              <a:t> </a:t>
            </a:r>
            <a:endParaRPr lang="it-IT" sz="3200" dirty="0"/>
          </a:p>
        </p:txBody>
      </p:sp>
      <p:pic>
        <p:nvPicPr>
          <p:cNvPr id="1026" name="Picture 2"/>
          <p:cNvPicPr>
            <a:picLocks noChangeAspect="1" noChangeArrowheads="1"/>
          </p:cNvPicPr>
          <p:nvPr/>
        </p:nvPicPr>
        <p:blipFill>
          <a:blip r:embed="rId2" cstate="print"/>
          <a:srcRect/>
          <a:stretch>
            <a:fillRect/>
          </a:stretch>
        </p:blipFill>
        <p:spPr bwMode="auto">
          <a:xfrm>
            <a:off x="4738686" y="442296"/>
            <a:ext cx="4786346" cy="62066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idx="4294967295"/>
          </p:nvPr>
        </p:nvSpPr>
        <p:spPr bwMode="auto">
          <a:xfrm>
            <a:off x="-119098" y="404813"/>
            <a:ext cx="10215634" cy="711200"/>
          </a:xfrm>
          <a:prstGeom prst="rect">
            <a:avLst/>
          </a:prstGeom>
          <a:noFill/>
          <a:ln>
            <a:miter lim="800000"/>
            <a:headEnd/>
            <a:tailEnd/>
          </a:ln>
        </p:spPr>
        <p:txBody>
          <a:bodyPr/>
          <a:lstStyle/>
          <a:p>
            <a:r>
              <a:rPr lang="it-IT" sz="3200" b="1" dirty="0" err="1" smtClean="0">
                <a:solidFill>
                  <a:schemeClr val="accent2"/>
                </a:solidFill>
              </a:rPr>
              <a:t>Evidence</a:t>
            </a:r>
            <a:r>
              <a:rPr lang="it-IT" sz="3200" b="1" dirty="0" smtClean="0">
                <a:solidFill>
                  <a:schemeClr val="accent2"/>
                </a:solidFill>
              </a:rPr>
              <a:t> </a:t>
            </a:r>
            <a:r>
              <a:rPr lang="it-IT" sz="3200" b="1" dirty="0" err="1" smtClean="0">
                <a:solidFill>
                  <a:schemeClr val="accent2"/>
                </a:solidFill>
              </a:rPr>
              <a:t>assessment</a:t>
            </a:r>
            <a:r>
              <a:rPr lang="it-IT" sz="3200" b="1" dirty="0" smtClean="0">
                <a:solidFill>
                  <a:schemeClr val="accent2"/>
                </a:solidFill>
              </a:rPr>
              <a:t> </a:t>
            </a:r>
            <a:r>
              <a:rPr lang="it-IT" sz="3200" b="1" dirty="0" err="1" smtClean="0">
                <a:solidFill>
                  <a:schemeClr val="accent2"/>
                </a:solidFill>
              </a:rPr>
              <a:t>grid</a:t>
            </a:r>
            <a:r>
              <a:rPr lang="it-IT" sz="3200" b="1" dirty="0" smtClean="0">
                <a:solidFill>
                  <a:schemeClr val="accent2"/>
                </a:solidFill>
              </a:rPr>
              <a:t> </a:t>
            </a:r>
            <a:r>
              <a:rPr lang="it-IT" sz="3200" b="1" dirty="0" err="1" smtClean="0">
                <a:solidFill>
                  <a:schemeClr val="accent2"/>
                </a:solidFill>
              </a:rPr>
              <a:t>linked</a:t>
            </a:r>
            <a:r>
              <a:rPr lang="it-IT" sz="3200" b="1" dirty="0" smtClean="0">
                <a:solidFill>
                  <a:schemeClr val="accent2"/>
                </a:solidFill>
              </a:rPr>
              <a:t> </a:t>
            </a:r>
            <a:r>
              <a:rPr lang="it-IT" sz="3200" b="1" dirty="0" err="1" smtClean="0">
                <a:solidFill>
                  <a:schemeClr val="accent2"/>
                </a:solidFill>
              </a:rPr>
              <a:t>to</a:t>
            </a:r>
            <a:r>
              <a:rPr lang="it-IT" sz="3200" b="1" dirty="0" smtClean="0">
                <a:solidFill>
                  <a:schemeClr val="accent2"/>
                </a:solidFill>
              </a:rPr>
              <a:t> EQF </a:t>
            </a:r>
            <a:r>
              <a:rPr lang="it-IT" sz="3200" b="1" dirty="0" err="1" smtClean="0">
                <a:solidFill>
                  <a:schemeClr val="accent2"/>
                </a:solidFill>
              </a:rPr>
              <a:t>indicators</a:t>
            </a:r>
            <a:endParaRPr lang="it-IT" sz="3200" b="1" dirty="0" smtClean="0">
              <a:solidFill>
                <a:schemeClr val="accent2"/>
              </a:solidFill>
            </a:endParaRPr>
          </a:p>
        </p:txBody>
      </p:sp>
      <p:graphicFrame>
        <p:nvGraphicFramePr>
          <p:cNvPr id="14443" name="Group 107"/>
          <p:cNvGraphicFramePr>
            <a:graphicFrameLocks noGrp="1"/>
          </p:cNvGraphicFramePr>
          <p:nvPr/>
        </p:nvGraphicFramePr>
        <p:xfrm>
          <a:off x="142875" y="1144588"/>
          <a:ext cx="9490075" cy="5667693"/>
        </p:xfrm>
        <a:graphic>
          <a:graphicData uri="http://schemas.openxmlformats.org/drawingml/2006/table">
            <a:tbl>
              <a:tblPr/>
              <a:tblGrid>
                <a:gridCol w="2081213"/>
                <a:gridCol w="942975"/>
                <a:gridCol w="941387"/>
                <a:gridCol w="941388"/>
                <a:gridCol w="338137"/>
                <a:gridCol w="944563"/>
                <a:gridCol w="488950"/>
                <a:gridCol w="1457325"/>
                <a:gridCol w="1354137"/>
              </a:tblGrid>
              <a:tr h="200025">
                <a:tc gridSpan="9">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000000"/>
                          </a:solidFill>
                          <a:effectLst/>
                          <a:latin typeface="Arial" pitchFamily="34" charset="0"/>
                          <a:ea typeface="ＭＳ Ｐゴシック"/>
                          <a:cs typeface="ＭＳ Ｐゴシック"/>
                        </a:rPr>
                        <a:t>GRIGLIA DI VALUTAZIONE DELLE EVIDENZE / </a:t>
                      </a:r>
                      <a:r>
                        <a:rPr kumimoji="0" lang="it-IT" sz="800" b="1" i="0" u="none" strike="noStrike" cap="none" normalizeH="0" baseline="0" smtClean="0">
                          <a:ln>
                            <a:noFill/>
                          </a:ln>
                          <a:solidFill>
                            <a:srgbClr val="FF0000"/>
                          </a:solidFill>
                          <a:effectLst/>
                          <a:latin typeface="Arial" pitchFamily="34" charset="0"/>
                          <a:ea typeface="ＭＳ Ｐゴシック"/>
                          <a:cs typeface="ＭＳ Ｐゴシック"/>
                        </a:rPr>
                        <a:t>EVIDENCE ASSESSMENT GRID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75565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chemeClr val="tx1"/>
                          </a:solidFill>
                          <a:effectLst/>
                          <a:latin typeface="Arial" pitchFamily="34" charset="0"/>
                          <a:ea typeface="ＭＳ Ｐゴシック"/>
                          <a:cs typeface="ＭＳ Ｐゴシック"/>
                        </a:rPr>
                        <a:t>Competenza:…………</a:t>
                      </a:r>
                    </a:p>
                    <a:p>
                      <a:pPr marL="0" marR="0" lvl="0" indent="0" algn="ctr" defTabSz="914400" rtl="0" eaLnBrk="0" fontAlgn="ctr"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FF0000"/>
                          </a:solidFill>
                          <a:effectLst/>
                          <a:latin typeface="Arial" pitchFamily="34" charset="0"/>
                          <a:ea typeface="ＭＳ Ｐゴシック"/>
                          <a:cs typeface="ＭＳ Ｐゴシック"/>
                        </a:rPr>
                        <a:t>Competence:…………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000000"/>
                          </a:solidFill>
                          <a:effectLst/>
                          <a:latin typeface="Arial" pitchFamily="34" charset="0"/>
                          <a:ea typeface="ＭＳ Ｐゴシック"/>
                          <a:cs typeface="ＭＳ Ｐゴシック"/>
                        </a:rPr>
                        <a:t>Evidence 1</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000000"/>
                          </a:solidFill>
                          <a:effectLst/>
                          <a:latin typeface="Arial" pitchFamily="34" charset="0"/>
                          <a:ea typeface="ＭＳ Ｐゴシック"/>
                          <a:cs typeface="ＭＳ Ｐゴシック"/>
                        </a:rPr>
                        <a:t>Evidence 2</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000000"/>
                          </a:solidFill>
                          <a:effectLst/>
                          <a:latin typeface="Arial" pitchFamily="34" charset="0"/>
                          <a:ea typeface="ＭＳ Ｐゴシック"/>
                          <a:cs typeface="ＭＳ Ｐゴシック"/>
                        </a:rPr>
                        <a:t>Evidence 3</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000000"/>
                          </a:solidFill>
                          <a:effectLst/>
                          <a:latin typeface="Arial" pitchFamily="34" charset="0"/>
                          <a:ea typeface="ＭＳ Ｐゴシック"/>
                          <a:cs typeface="ＭＳ Ｐゴシック"/>
                        </a:rPr>
                        <a:t>…</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000000"/>
                          </a:solidFill>
                          <a:effectLst/>
                          <a:latin typeface="Arial" pitchFamily="34" charset="0"/>
                          <a:ea typeface="ＭＳ Ｐゴシック"/>
                          <a:cs typeface="ＭＳ Ｐゴシック"/>
                        </a:rPr>
                        <a:t>Evidence  n</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000000"/>
                          </a:solidFill>
                          <a:effectLst/>
                          <a:latin typeface="Arial" pitchFamily="34" charset="0"/>
                          <a:ea typeface="ＭＳ Ｐゴシック"/>
                          <a:cs typeface="ＭＳ Ｐゴシック"/>
                        </a:rPr>
                        <a:t>Total Score</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000000"/>
                          </a:solidFill>
                          <a:effectLst/>
                          <a:latin typeface="Arial" pitchFamily="34" charset="0"/>
                          <a:ea typeface="ＭＳ Ｐゴシック"/>
                          <a:cs typeface="ＭＳ Ｐゴシック"/>
                        </a:rPr>
                        <a:t>Assessment *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000000"/>
                          </a:solidFill>
                          <a:effectLst/>
                          <a:latin typeface="Arial" pitchFamily="34" charset="0"/>
                          <a:ea typeface="ＭＳ Ｐゴシック"/>
                          <a:cs typeface="ＭＳ Ｐゴシック"/>
                        </a:rPr>
                        <a:t>Note</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7159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chemeClr val="tx1"/>
                          </a:solidFill>
                          <a:effectLst/>
                          <a:latin typeface="Arial" pitchFamily="34" charset="0"/>
                          <a:ea typeface="ＭＳ Ｐゴシック"/>
                          <a:cs typeface="ＭＳ Ｐゴシック"/>
                        </a:rPr>
                        <a:t>Complessità del contesto (dei progetti, processi, attività descritte nelle evidenze)</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FF0000"/>
                          </a:solidFill>
                          <a:effectLst/>
                          <a:latin typeface="Arial" pitchFamily="34" charset="0"/>
                          <a:ea typeface="ＭＳ Ｐゴシック"/>
                          <a:cs typeface="ＭＳ Ｐゴシック"/>
                        </a:rPr>
                        <a:t>Context Complexity (of projects, processes, activities described in the evidence)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1</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0</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0,5</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1,5</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66992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chemeClr val="tx1"/>
                          </a:solidFill>
                          <a:effectLst/>
                          <a:latin typeface="Arial" pitchFamily="34" charset="0"/>
                          <a:ea typeface="ＭＳ Ｐゴシック"/>
                          <a:cs typeface="ＭＳ Ｐゴシック"/>
                        </a:rPr>
                        <a:t>Tipologia di attività/problemi da affrontare (nuovi; applicativi, teorici)</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FF0000"/>
                          </a:solidFill>
                          <a:effectLst/>
                          <a:latin typeface="Arial" pitchFamily="34" charset="0"/>
                          <a:ea typeface="ＭＳ Ｐゴシック"/>
                          <a:cs typeface="ＭＳ Ｐゴシック"/>
                        </a:rPr>
                        <a:t>Tipology  of activities/problems to be solved (new, pactical, theoretical activities/problems)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1</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0</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1</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24447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000000"/>
                          </a:solidFill>
                          <a:effectLst/>
                          <a:latin typeface="Arial" pitchFamily="34" charset="0"/>
                          <a:ea typeface="ＭＳ Ｐゴシック"/>
                          <a:cs typeface="ＭＳ Ｐゴシック"/>
                        </a:rPr>
                        <a:t>Livello di Autonomia</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FF0000"/>
                          </a:solidFill>
                          <a:effectLst/>
                          <a:latin typeface="Arial" pitchFamily="34" charset="0"/>
                          <a:ea typeface="ＭＳ Ｐゴシック"/>
                          <a:cs typeface="ＭＳ Ｐゴシック"/>
                        </a:rPr>
                        <a:t>Autonomy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1</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1</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538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chemeClr val="tx1"/>
                          </a:solidFill>
                          <a:effectLst/>
                          <a:latin typeface="Arial" pitchFamily="34" charset="0"/>
                          <a:ea typeface="ＭＳ Ｐゴシック"/>
                          <a:cs typeface="ＭＳ Ｐゴシック"/>
                        </a:rPr>
                        <a:t>Presidio dei cambiamenti (presenza; prevedibilità, imprevedibilità)</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FF0000"/>
                          </a:solidFill>
                          <a:effectLst/>
                          <a:latin typeface="Arial" pitchFamily="34" charset="0"/>
                          <a:ea typeface="ＭＳ Ｐゴシック"/>
                          <a:cs typeface="ＭＳ Ｐゴシック"/>
                        </a:rPr>
                        <a:t>Change Management (currently;  predictability; unpredictability)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54292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chemeClr val="tx1"/>
                          </a:solidFill>
                          <a:effectLst/>
                          <a:latin typeface="Arial" pitchFamily="34" charset="0"/>
                          <a:ea typeface="ＭＳ Ｐゴシック"/>
                          <a:cs typeface="ＭＳ Ｐゴシック"/>
                        </a:rPr>
                        <a:t>Livello di responsabilità /attività personali; svolte da altri)</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FF0000"/>
                          </a:solidFill>
                          <a:effectLst/>
                          <a:latin typeface="Arial" pitchFamily="34" charset="0"/>
                          <a:ea typeface="ＭＳ Ｐゴシック"/>
                          <a:cs typeface="ＭＳ Ｐゴシック"/>
                        </a:rPr>
                        <a:t>Responsibilities (personal; managerial responsibilities)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0,5</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1</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0</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24447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chemeClr val="tx1"/>
                          </a:solidFill>
                          <a:effectLst/>
                          <a:latin typeface="Arial" pitchFamily="34" charset="0"/>
                          <a:ea typeface="ＭＳ Ｐゴシック"/>
                          <a:cs typeface="ＭＳ Ｐゴシック"/>
                        </a:rPr>
                        <a:t>Livello di consapevolezza</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FF0000"/>
                          </a:solidFill>
                          <a:effectLst/>
                          <a:latin typeface="Arial" pitchFamily="34" charset="0"/>
                          <a:ea typeface="ＭＳ Ｐゴシック"/>
                          <a:cs typeface="ＭＳ Ｐゴシック"/>
                        </a:rPr>
                        <a:t>Competence Awareness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54292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chemeClr val="tx1"/>
                          </a:solidFill>
                          <a:effectLst/>
                          <a:latin typeface="Arial" pitchFamily="34" charset="0"/>
                          <a:ea typeface="ＭＳ Ｐゴシック"/>
                          <a:cs typeface="ＭＳ Ｐゴシック"/>
                        </a:rPr>
                        <a:t>Tipologia/ampiezza di conoscenza (specialistica; “fattuale”; teorica)</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800" b="1" i="0" u="none" strike="noStrike" cap="none" normalizeH="0" baseline="0" smtClean="0">
                          <a:ln>
                            <a:noFill/>
                          </a:ln>
                          <a:solidFill>
                            <a:srgbClr val="FF0000"/>
                          </a:solidFill>
                          <a:effectLst/>
                          <a:latin typeface="Arial" pitchFamily="34" charset="0"/>
                          <a:ea typeface="ＭＳ Ｐゴシック"/>
                          <a:cs typeface="ＭＳ Ｐゴシック"/>
                        </a:rPr>
                        <a:t>Tipology/breadth of knowledge (specialized, practical, theoretical)</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766763">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it-IT" sz="800" b="0" i="0" u="none" strike="noStrike" cap="none" normalizeH="0" baseline="0" smtClean="0">
                        <a:ln>
                          <a:noFill/>
                        </a:ln>
                        <a:solidFill>
                          <a:schemeClr val="bg2"/>
                        </a:solidFill>
                        <a:effectLst/>
                        <a:latin typeface="Arial" pitchFamily="34" charset="0"/>
                        <a:ea typeface="ＭＳ Ｐゴシック"/>
                        <a:cs typeface="ＭＳ Ｐゴシック"/>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it-IT" sz="800" b="0" i="0" u="none" strike="noStrike" cap="none" normalizeH="0" baseline="0" smtClean="0">
                        <a:ln>
                          <a:noFill/>
                        </a:ln>
                        <a:solidFill>
                          <a:schemeClr val="bg2"/>
                        </a:solidFill>
                        <a:effectLst/>
                        <a:latin typeface="Arial" pitchFamily="34" charset="0"/>
                        <a:ea typeface="ＭＳ Ｐゴシック"/>
                        <a:cs typeface="ＭＳ Ｐゴシック"/>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it-IT" sz="800" b="0" i="0" u="none" strike="noStrike" cap="none" normalizeH="0" baseline="0" smtClean="0">
                        <a:ln>
                          <a:noFill/>
                        </a:ln>
                        <a:solidFill>
                          <a:schemeClr val="bg2"/>
                        </a:solidFill>
                        <a:effectLst/>
                        <a:latin typeface="Arial" pitchFamily="34" charset="0"/>
                        <a:ea typeface="ＭＳ Ｐゴシック"/>
                        <a:cs typeface="ＭＳ Ｐゴシック"/>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it-IT" sz="800" b="0" i="0" u="none" strike="noStrike" cap="none" normalizeH="0" baseline="0" smtClean="0">
                        <a:ln>
                          <a:noFill/>
                        </a:ln>
                        <a:solidFill>
                          <a:schemeClr val="bg2"/>
                        </a:solidFill>
                        <a:effectLst/>
                        <a:latin typeface="Arial" pitchFamily="34" charset="0"/>
                        <a:ea typeface="ＭＳ Ｐゴシック"/>
                        <a:cs typeface="ＭＳ Ｐゴシック"/>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it-IT" sz="800" b="0" i="0" u="none" strike="noStrike" cap="none" normalizeH="0" baseline="0" smtClean="0">
                        <a:ln>
                          <a:noFill/>
                        </a:ln>
                        <a:solidFill>
                          <a:schemeClr val="bg2"/>
                        </a:solidFill>
                        <a:effectLst/>
                        <a:latin typeface="Arial" pitchFamily="34" charset="0"/>
                        <a:ea typeface="ＭＳ Ｐゴシック"/>
                        <a:cs typeface="ＭＳ Ｐゴシック"/>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it-IT" sz="800" b="0" i="0" u="none" strike="noStrike" cap="none" normalizeH="0" baseline="0" smtClean="0">
                        <a:ln>
                          <a:noFill/>
                        </a:ln>
                        <a:solidFill>
                          <a:schemeClr val="bg2"/>
                        </a:solidFill>
                        <a:effectLst/>
                        <a:latin typeface="Arial" pitchFamily="34" charset="0"/>
                        <a:ea typeface="ＭＳ Ｐゴシック"/>
                        <a:cs typeface="ＭＳ Ｐゴシック"/>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it-IT" sz="800" b="0" i="0" u="none" strike="noStrike" cap="none" normalizeH="0" baseline="0" smtClean="0">
                        <a:ln>
                          <a:noFill/>
                        </a:ln>
                        <a:solidFill>
                          <a:schemeClr val="bg2"/>
                        </a:solidFill>
                        <a:effectLst/>
                        <a:latin typeface="Arial" pitchFamily="34" charset="0"/>
                        <a:ea typeface="ＭＳ Ｐゴシック"/>
                        <a:cs typeface="ＭＳ Ｐゴシック"/>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it-IT" sz="800" b="0" i="0" u="none" strike="noStrike" cap="none" normalizeH="0" baseline="0" smtClean="0">
                          <a:ln>
                            <a:noFill/>
                          </a:ln>
                          <a:solidFill>
                            <a:srgbClr val="000000"/>
                          </a:solidFill>
                          <a:effectLst/>
                          <a:latin typeface="Arial" pitchFamily="34" charset="0"/>
                          <a:ea typeface="ＭＳ Ｐゴシック"/>
                          <a:cs typeface="ＭＳ Ｐゴシック"/>
                        </a:rPr>
                        <a:t>*Fully satisfied/Medium satisfied/No satisfied)</a:t>
                      </a:r>
                      <a:endParaRPr kumimoji="0" lang="it-IT" sz="800" b="1" i="0" u="none" strike="noStrike" cap="none" normalizeH="0" baseline="0" smtClean="0">
                        <a:ln>
                          <a:noFill/>
                        </a:ln>
                        <a:solidFill>
                          <a:schemeClr val="tx1"/>
                        </a:solidFill>
                        <a:effectLst/>
                        <a:latin typeface="Arial" pitchFamily="34" charset="0"/>
                        <a:ea typeface="ＭＳ Ｐゴシック"/>
                        <a:cs typeface="ＭＳ Ｐゴシック"/>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it-IT" sz="800" b="0" i="0" u="none" strike="noStrike" cap="none" normalizeH="0" baseline="0" smtClean="0">
                        <a:ln>
                          <a:noFill/>
                        </a:ln>
                        <a:solidFill>
                          <a:schemeClr val="bg2"/>
                        </a:solidFill>
                        <a:effectLst/>
                        <a:latin typeface="Arial" pitchFamily="34" charset="0"/>
                        <a:ea typeface="ＭＳ Ｐゴシック"/>
                        <a:cs typeface="ＭＳ Ｐゴシック"/>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917950" y="2954338"/>
            <a:ext cx="0" cy="0"/>
          </a:xfrm>
          <a:prstGeom prst="line">
            <a:avLst/>
          </a:prstGeom>
          <a:noFill/>
          <a:ln w="12700" cap="rnd">
            <a:solidFill>
              <a:srgbClr val="000000"/>
            </a:solidFill>
            <a:round/>
            <a:headEnd/>
            <a:tailEnd/>
          </a:ln>
        </p:spPr>
        <p:txBody>
          <a:bodyPr/>
          <a:lstStyle/>
          <a:p>
            <a:endParaRPr lang="it-IT"/>
          </a:p>
        </p:txBody>
      </p:sp>
      <p:sp>
        <p:nvSpPr>
          <p:cNvPr id="15363" name="Line 3"/>
          <p:cNvSpPr>
            <a:spLocks noChangeShapeType="1"/>
          </p:cNvSpPr>
          <p:nvPr/>
        </p:nvSpPr>
        <p:spPr bwMode="auto">
          <a:xfrm>
            <a:off x="5816600" y="2954338"/>
            <a:ext cx="0" cy="0"/>
          </a:xfrm>
          <a:prstGeom prst="line">
            <a:avLst/>
          </a:prstGeom>
          <a:noFill/>
          <a:ln w="12700" cap="rnd">
            <a:solidFill>
              <a:srgbClr val="000000"/>
            </a:solidFill>
            <a:round/>
            <a:headEnd/>
            <a:tailEnd/>
          </a:ln>
        </p:spPr>
        <p:txBody>
          <a:bodyPr/>
          <a:lstStyle/>
          <a:p>
            <a:endParaRPr lang="it-IT"/>
          </a:p>
        </p:txBody>
      </p:sp>
      <p:sp>
        <p:nvSpPr>
          <p:cNvPr id="15364" name="Line 4"/>
          <p:cNvSpPr>
            <a:spLocks noChangeShapeType="1"/>
          </p:cNvSpPr>
          <p:nvPr/>
        </p:nvSpPr>
        <p:spPr bwMode="auto">
          <a:xfrm>
            <a:off x="7245350" y="2954338"/>
            <a:ext cx="0" cy="0"/>
          </a:xfrm>
          <a:prstGeom prst="line">
            <a:avLst/>
          </a:prstGeom>
          <a:noFill/>
          <a:ln w="12700" cap="rnd">
            <a:solidFill>
              <a:srgbClr val="000000"/>
            </a:solidFill>
            <a:round/>
            <a:headEnd/>
            <a:tailEnd/>
          </a:ln>
        </p:spPr>
        <p:txBody>
          <a:bodyPr/>
          <a:lstStyle/>
          <a:p>
            <a:endParaRPr lang="it-IT"/>
          </a:p>
        </p:txBody>
      </p:sp>
      <p:sp>
        <p:nvSpPr>
          <p:cNvPr id="15365" name="Line 5"/>
          <p:cNvSpPr>
            <a:spLocks noChangeShapeType="1"/>
          </p:cNvSpPr>
          <p:nvPr/>
        </p:nvSpPr>
        <p:spPr bwMode="auto">
          <a:xfrm>
            <a:off x="7245350" y="2954338"/>
            <a:ext cx="0" cy="0"/>
          </a:xfrm>
          <a:prstGeom prst="line">
            <a:avLst/>
          </a:prstGeom>
          <a:noFill/>
          <a:ln w="12700" cap="rnd">
            <a:solidFill>
              <a:srgbClr val="000000"/>
            </a:solidFill>
            <a:round/>
            <a:headEnd/>
            <a:tailEnd/>
          </a:ln>
        </p:spPr>
        <p:txBody>
          <a:bodyPr/>
          <a:lstStyle/>
          <a:p>
            <a:endParaRPr lang="it-IT"/>
          </a:p>
        </p:txBody>
      </p:sp>
      <p:sp>
        <p:nvSpPr>
          <p:cNvPr id="15366" name="Line 6"/>
          <p:cNvSpPr>
            <a:spLocks noChangeShapeType="1"/>
          </p:cNvSpPr>
          <p:nvPr/>
        </p:nvSpPr>
        <p:spPr bwMode="auto">
          <a:xfrm>
            <a:off x="7766050" y="2954338"/>
            <a:ext cx="0" cy="0"/>
          </a:xfrm>
          <a:prstGeom prst="line">
            <a:avLst/>
          </a:prstGeom>
          <a:noFill/>
          <a:ln w="12700" cap="rnd">
            <a:solidFill>
              <a:srgbClr val="000000"/>
            </a:solidFill>
            <a:round/>
            <a:headEnd/>
            <a:tailEnd/>
          </a:ln>
        </p:spPr>
        <p:txBody>
          <a:bodyPr/>
          <a:lstStyle/>
          <a:p>
            <a:endParaRPr lang="it-IT"/>
          </a:p>
        </p:txBody>
      </p:sp>
      <p:sp>
        <p:nvSpPr>
          <p:cNvPr id="15367" name="Line 7"/>
          <p:cNvSpPr>
            <a:spLocks noChangeShapeType="1"/>
          </p:cNvSpPr>
          <p:nvPr/>
        </p:nvSpPr>
        <p:spPr bwMode="auto">
          <a:xfrm>
            <a:off x="7766050" y="2954338"/>
            <a:ext cx="0" cy="0"/>
          </a:xfrm>
          <a:prstGeom prst="line">
            <a:avLst/>
          </a:prstGeom>
          <a:noFill/>
          <a:ln w="12700" cap="rnd">
            <a:solidFill>
              <a:srgbClr val="000000"/>
            </a:solidFill>
            <a:round/>
            <a:headEnd/>
            <a:tailEnd/>
          </a:ln>
        </p:spPr>
        <p:txBody>
          <a:bodyPr/>
          <a:lstStyle/>
          <a:p>
            <a:endParaRPr lang="it-IT"/>
          </a:p>
        </p:txBody>
      </p:sp>
      <p:sp>
        <p:nvSpPr>
          <p:cNvPr id="15368" name="Line 8"/>
          <p:cNvSpPr>
            <a:spLocks noChangeShapeType="1"/>
          </p:cNvSpPr>
          <p:nvPr/>
        </p:nvSpPr>
        <p:spPr bwMode="auto">
          <a:xfrm>
            <a:off x="3917950" y="2954338"/>
            <a:ext cx="0" cy="0"/>
          </a:xfrm>
          <a:prstGeom prst="line">
            <a:avLst/>
          </a:prstGeom>
          <a:noFill/>
          <a:ln w="12700" cap="rnd">
            <a:solidFill>
              <a:srgbClr val="000000"/>
            </a:solidFill>
            <a:round/>
            <a:headEnd/>
            <a:tailEnd/>
          </a:ln>
        </p:spPr>
        <p:txBody>
          <a:bodyPr/>
          <a:lstStyle/>
          <a:p>
            <a:endParaRPr lang="it-IT"/>
          </a:p>
        </p:txBody>
      </p:sp>
      <p:sp>
        <p:nvSpPr>
          <p:cNvPr id="15369" name="Line 9"/>
          <p:cNvSpPr>
            <a:spLocks noChangeShapeType="1"/>
          </p:cNvSpPr>
          <p:nvPr/>
        </p:nvSpPr>
        <p:spPr bwMode="auto">
          <a:xfrm>
            <a:off x="5816600" y="2954338"/>
            <a:ext cx="0" cy="0"/>
          </a:xfrm>
          <a:prstGeom prst="line">
            <a:avLst/>
          </a:prstGeom>
          <a:noFill/>
          <a:ln w="12700" cap="rnd">
            <a:solidFill>
              <a:srgbClr val="000000"/>
            </a:solidFill>
            <a:round/>
            <a:headEnd/>
            <a:tailEnd/>
          </a:ln>
        </p:spPr>
        <p:txBody>
          <a:bodyPr/>
          <a:lstStyle/>
          <a:p>
            <a:endParaRPr lang="it-IT"/>
          </a:p>
        </p:txBody>
      </p:sp>
      <p:sp>
        <p:nvSpPr>
          <p:cNvPr id="15370" name="Line 10"/>
          <p:cNvSpPr>
            <a:spLocks noChangeShapeType="1"/>
          </p:cNvSpPr>
          <p:nvPr/>
        </p:nvSpPr>
        <p:spPr bwMode="auto">
          <a:xfrm>
            <a:off x="7245350" y="2954338"/>
            <a:ext cx="0" cy="0"/>
          </a:xfrm>
          <a:prstGeom prst="line">
            <a:avLst/>
          </a:prstGeom>
          <a:noFill/>
          <a:ln w="12700" cap="rnd">
            <a:solidFill>
              <a:srgbClr val="000000"/>
            </a:solidFill>
            <a:round/>
            <a:headEnd/>
            <a:tailEnd/>
          </a:ln>
        </p:spPr>
        <p:txBody>
          <a:bodyPr/>
          <a:lstStyle/>
          <a:p>
            <a:endParaRPr lang="it-IT"/>
          </a:p>
        </p:txBody>
      </p:sp>
      <p:sp>
        <p:nvSpPr>
          <p:cNvPr id="15371" name="Line 11"/>
          <p:cNvSpPr>
            <a:spLocks noChangeShapeType="1"/>
          </p:cNvSpPr>
          <p:nvPr/>
        </p:nvSpPr>
        <p:spPr bwMode="auto">
          <a:xfrm>
            <a:off x="7245350" y="2954338"/>
            <a:ext cx="0" cy="0"/>
          </a:xfrm>
          <a:prstGeom prst="line">
            <a:avLst/>
          </a:prstGeom>
          <a:noFill/>
          <a:ln w="12700" cap="rnd">
            <a:solidFill>
              <a:srgbClr val="000000"/>
            </a:solidFill>
            <a:round/>
            <a:headEnd/>
            <a:tailEnd/>
          </a:ln>
        </p:spPr>
        <p:txBody>
          <a:bodyPr/>
          <a:lstStyle/>
          <a:p>
            <a:endParaRPr lang="it-IT"/>
          </a:p>
        </p:txBody>
      </p:sp>
      <p:sp>
        <p:nvSpPr>
          <p:cNvPr id="15372" name="Line 12"/>
          <p:cNvSpPr>
            <a:spLocks noChangeShapeType="1"/>
          </p:cNvSpPr>
          <p:nvPr/>
        </p:nvSpPr>
        <p:spPr bwMode="auto">
          <a:xfrm>
            <a:off x="7766050" y="2954338"/>
            <a:ext cx="0" cy="0"/>
          </a:xfrm>
          <a:prstGeom prst="line">
            <a:avLst/>
          </a:prstGeom>
          <a:noFill/>
          <a:ln w="12700" cap="rnd">
            <a:solidFill>
              <a:srgbClr val="000000"/>
            </a:solidFill>
            <a:round/>
            <a:headEnd/>
            <a:tailEnd/>
          </a:ln>
        </p:spPr>
        <p:txBody>
          <a:bodyPr/>
          <a:lstStyle/>
          <a:p>
            <a:endParaRPr lang="it-IT"/>
          </a:p>
        </p:txBody>
      </p:sp>
      <p:sp>
        <p:nvSpPr>
          <p:cNvPr id="15373" name="Line 13"/>
          <p:cNvSpPr>
            <a:spLocks noChangeShapeType="1"/>
          </p:cNvSpPr>
          <p:nvPr/>
        </p:nvSpPr>
        <p:spPr bwMode="auto">
          <a:xfrm>
            <a:off x="7766050" y="2954338"/>
            <a:ext cx="0" cy="0"/>
          </a:xfrm>
          <a:prstGeom prst="line">
            <a:avLst/>
          </a:prstGeom>
          <a:noFill/>
          <a:ln w="12700" cap="rnd">
            <a:solidFill>
              <a:srgbClr val="000000"/>
            </a:solidFill>
            <a:round/>
            <a:headEnd/>
            <a:tailEnd/>
          </a:ln>
        </p:spPr>
        <p:txBody>
          <a:bodyPr/>
          <a:lstStyle/>
          <a:p>
            <a:endParaRPr lang="it-IT"/>
          </a:p>
        </p:txBody>
      </p:sp>
      <p:sp>
        <p:nvSpPr>
          <p:cNvPr id="15374" name="Line 14"/>
          <p:cNvSpPr>
            <a:spLocks noChangeShapeType="1"/>
          </p:cNvSpPr>
          <p:nvPr/>
        </p:nvSpPr>
        <p:spPr bwMode="auto">
          <a:xfrm>
            <a:off x="3917950" y="2954338"/>
            <a:ext cx="0" cy="0"/>
          </a:xfrm>
          <a:prstGeom prst="line">
            <a:avLst/>
          </a:prstGeom>
          <a:noFill/>
          <a:ln w="12700" cap="rnd">
            <a:solidFill>
              <a:srgbClr val="000000"/>
            </a:solidFill>
            <a:round/>
            <a:headEnd/>
            <a:tailEnd/>
          </a:ln>
        </p:spPr>
        <p:txBody>
          <a:bodyPr/>
          <a:lstStyle/>
          <a:p>
            <a:endParaRPr lang="it-IT"/>
          </a:p>
        </p:txBody>
      </p:sp>
      <p:sp>
        <p:nvSpPr>
          <p:cNvPr id="15375" name="Line 15"/>
          <p:cNvSpPr>
            <a:spLocks noChangeShapeType="1"/>
          </p:cNvSpPr>
          <p:nvPr/>
        </p:nvSpPr>
        <p:spPr bwMode="auto">
          <a:xfrm>
            <a:off x="5816600" y="2954338"/>
            <a:ext cx="0" cy="0"/>
          </a:xfrm>
          <a:prstGeom prst="line">
            <a:avLst/>
          </a:prstGeom>
          <a:noFill/>
          <a:ln w="12700" cap="rnd">
            <a:solidFill>
              <a:srgbClr val="000000"/>
            </a:solidFill>
            <a:round/>
            <a:headEnd/>
            <a:tailEnd/>
          </a:ln>
        </p:spPr>
        <p:txBody>
          <a:bodyPr/>
          <a:lstStyle/>
          <a:p>
            <a:endParaRPr lang="it-IT"/>
          </a:p>
        </p:txBody>
      </p:sp>
      <p:sp>
        <p:nvSpPr>
          <p:cNvPr id="15376" name="Line 16"/>
          <p:cNvSpPr>
            <a:spLocks noChangeShapeType="1"/>
          </p:cNvSpPr>
          <p:nvPr/>
        </p:nvSpPr>
        <p:spPr bwMode="auto">
          <a:xfrm>
            <a:off x="7245350" y="2954338"/>
            <a:ext cx="0" cy="0"/>
          </a:xfrm>
          <a:prstGeom prst="line">
            <a:avLst/>
          </a:prstGeom>
          <a:noFill/>
          <a:ln w="12700" cap="rnd">
            <a:solidFill>
              <a:srgbClr val="000000"/>
            </a:solidFill>
            <a:round/>
            <a:headEnd/>
            <a:tailEnd/>
          </a:ln>
        </p:spPr>
        <p:txBody>
          <a:bodyPr/>
          <a:lstStyle/>
          <a:p>
            <a:endParaRPr lang="it-IT"/>
          </a:p>
        </p:txBody>
      </p:sp>
      <p:sp>
        <p:nvSpPr>
          <p:cNvPr id="15377" name="Line 17"/>
          <p:cNvSpPr>
            <a:spLocks noChangeShapeType="1"/>
          </p:cNvSpPr>
          <p:nvPr/>
        </p:nvSpPr>
        <p:spPr bwMode="auto">
          <a:xfrm>
            <a:off x="7245350" y="2954338"/>
            <a:ext cx="0" cy="0"/>
          </a:xfrm>
          <a:prstGeom prst="line">
            <a:avLst/>
          </a:prstGeom>
          <a:noFill/>
          <a:ln w="12700" cap="rnd">
            <a:solidFill>
              <a:srgbClr val="000000"/>
            </a:solidFill>
            <a:round/>
            <a:headEnd/>
            <a:tailEnd/>
          </a:ln>
        </p:spPr>
        <p:txBody>
          <a:bodyPr/>
          <a:lstStyle/>
          <a:p>
            <a:endParaRPr lang="it-IT"/>
          </a:p>
        </p:txBody>
      </p:sp>
      <p:sp>
        <p:nvSpPr>
          <p:cNvPr id="15378" name="Line 18"/>
          <p:cNvSpPr>
            <a:spLocks noChangeShapeType="1"/>
          </p:cNvSpPr>
          <p:nvPr/>
        </p:nvSpPr>
        <p:spPr bwMode="auto">
          <a:xfrm>
            <a:off x="7766050" y="2954338"/>
            <a:ext cx="0" cy="0"/>
          </a:xfrm>
          <a:prstGeom prst="line">
            <a:avLst/>
          </a:prstGeom>
          <a:noFill/>
          <a:ln w="12700" cap="rnd">
            <a:solidFill>
              <a:srgbClr val="000000"/>
            </a:solidFill>
            <a:round/>
            <a:headEnd/>
            <a:tailEnd/>
          </a:ln>
        </p:spPr>
        <p:txBody>
          <a:bodyPr/>
          <a:lstStyle/>
          <a:p>
            <a:endParaRPr lang="it-IT"/>
          </a:p>
        </p:txBody>
      </p:sp>
      <p:sp>
        <p:nvSpPr>
          <p:cNvPr id="15379" name="Line 19"/>
          <p:cNvSpPr>
            <a:spLocks noChangeShapeType="1"/>
          </p:cNvSpPr>
          <p:nvPr/>
        </p:nvSpPr>
        <p:spPr bwMode="auto">
          <a:xfrm>
            <a:off x="7766050" y="2954338"/>
            <a:ext cx="0" cy="0"/>
          </a:xfrm>
          <a:prstGeom prst="line">
            <a:avLst/>
          </a:prstGeom>
          <a:noFill/>
          <a:ln w="12700" cap="rnd">
            <a:solidFill>
              <a:srgbClr val="000000"/>
            </a:solidFill>
            <a:round/>
            <a:headEnd/>
            <a:tailEnd/>
          </a:ln>
        </p:spPr>
        <p:txBody>
          <a:bodyPr/>
          <a:lstStyle/>
          <a:p>
            <a:endParaRPr lang="it-IT"/>
          </a:p>
        </p:txBody>
      </p:sp>
      <p:graphicFrame>
        <p:nvGraphicFramePr>
          <p:cNvPr id="15417" name="Group 57"/>
          <p:cNvGraphicFramePr>
            <a:graphicFrameLocks noGrp="1"/>
          </p:cNvGraphicFramePr>
          <p:nvPr/>
        </p:nvGraphicFramePr>
        <p:xfrm>
          <a:off x="128588" y="1773238"/>
          <a:ext cx="9561512" cy="3140710"/>
        </p:xfrm>
        <a:graphic>
          <a:graphicData uri="http://schemas.openxmlformats.org/drawingml/2006/table">
            <a:tbl>
              <a:tblPr/>
              <a:tblGrid>
                <a:gridCol w="1236662"/>
                <a:gridCol w="2014538"/>
                <a:gridCol w="1460500"/>
                <a:gridCol w="1738312"/>
                <a:gridCol w="2082800"/>
                <a:gridCol w="1028700"/>
              </a:tblGrid>
              <a:tr h="260350">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it-IT" sz="900" b="0" i="0" u="none" strike="noStrike" cap="none" normalizeH="0" baseline="0" smtClean="0">
                        <a:ln>
                          <a:noFill/>
                        </a:ln>
                        <a:solidFill>
                          <a:schemeClr val="bg2"/>
                        </a:solidFill>
                        <a:effectLst/>
                        <a:latin typeface="Trebuchet MS" pitchFamily="34" charset="0"/>
                        <a:ea typeface="ＭＳ Ｐゴシック"/>
                        <a:cs typeface="ＭＳ Ｐゴシック"/>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5">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000000"/>
                          </a:solidFill>
                          <a:effectLst/>
                          <a:latin typeface="Calibri" pitchFamily="34" charset="0"/>
                          <a:ea typeface="ＭＳ Ｐゴシック"/>
                          <a:cs typeface="ＭＳ Ｐゴシック"/>
                        </a:rPr>
                        <a:t>ASSESSMENT IN PRESENZA / </a:t>
                      </a:r>
                      <a:r>
                        <a:rPr kumimoji="0" lang="it-IT" sz="1100" b="0" i="0" u="none" strike="noStrike" cap="none" normalizeH="0" baseline="0" smtClean="0">
                          <a:ln>
                            <a:noFill/>
                          </a:ln>
                          <a:solidFill>
                            <a:srgbClr val="FF0000"/>
                          </a:solidFill>
                          <a:effectLst/>
                          <a:latin typeface="Calibri" pitchFamily="34" charset="0"/>
                          <a:ea typeface="ＭＳ Ｐゴシック"/>
                          <a:cs typeface="ＭＳ Ｐゴシック"/>
                        </a:rPr>
                        <a:t>ASSESSMENT GRID</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1905000">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it-IT" sz="900" b="0" i="0" u="none" strike="noStrike" cap="none" normalizeH="0" baseline="0" smtClean="0">
                        <a:ln>
                          <a:noFill/>
                        </a:ln>
                        <a:solidFill>
                          <a:schemeClr val="bg2"/>
                        </a:solidFill>
                        <a:effectLst/>
                        <a:latin typeface="Trebuchet MS" pitchFamily="34" charset="0"/>
                        <a:ea typeface="ＭＳ Ｐゴシック"/>
                        <a:cs typeface="ＭＳ Ｐゴシック"/>
                      </a:endParaRPr>
                    </a:p>
                  </a:txBody>
                  <a:tcPr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1" i="0" u="none" strike="noStrike" cap="none" normalizeH="0" baseline="0" smtClean="0">
                          <a:ln>
                            <a:noFill/>
                          </a:ln>
                          <a:solidFill>
                            <a:srgbClr val="000000"/>
                          </a:solidFill>
                          <a:effectLst/>
                          <a:latin typeface="Calibri" pitchFamily="34" charset="0"/>
                          <a:ea typeface="ＭＳ Ｐゴシック"/>
                          <a:cs typeface="ＭＳ Ｐゴシック"/>
                        </a:rPr>
                        <a:t>Comprensione del problema</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1" i="0" u="none" strike="noStrike" cap="none" normalizeH="0" baseline="0" smtClean="0">
                          <a:ln>
                            <a:noFill/>
                          </a:ln>
                          <a:solidFill>
                            <a:srgbClr val="FF0000"/>
                          </a:solidFill>
                          <a:effectLst/>
                          <a:latin typeface="Calibri" pitchFamily="34" charset="0"/>
                          <a:ea typeface="ＭＳ Ｐゴシック"/>
                          <a:cs typeface="ＭＳ Ｐゴシック"/>
                        </a:rPr>
                        <a:t>Comprehension of a problem</a:t>
                      </a:r>
                      <a:endParaRPr kumimoji="0" lang="it-IT" sz="800" b="1" i="0" u="none" strike="noStrike" cap="none" normalizeH="0" baseline="0" smtClean="0">
                        <a:ln>
                          <a:noFill/>
                        </a:ln>
                        <a:solidFill>
                          <a:srgbClr val="FF0000"/>
                        </a:solidFill>
                        <a:effectLst/>
                        <a:latin typeface="Trebuchet MS"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1" i="0" u="none" strike="noStrike" cap="none" normalizeH="0" baseline="0" smtClean="0">
                          <a:ln>
                            <a:noFill/>
                          </a:ln>
                          <a:solidFill>
                            <a:srgbClr val="000000"/>
                          </a:solidFill>
                          <a:effectLst/>
                          <a:latin typeface="Calibri" pitchFamily="34" charset="0"/>
                          <a:ea typeface="ＭＳ Ｐゴシック"/>
                          <a:cs typeface="ＭＳ Ｐゴシック"/>
                        </a:rPr>
                        <a:t>Competenze metodologiche</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1" i="0" u="none" strike="noStrike" cap="none" normalizeH="0" baseline="0" smtClean="0">
                          <a:ln>
                            <a:noFill/>
                          </a:ln>
                          <a:solidFill>
                            <a:srgbClr val="FF0000"/>
                          </a:solidFill>
                          <a:effectLst/>
                          <a:latin typeface="Calibri" pitchFamily="34" charset="0"/>
                          <a:ea typeface="ＭＳ Ｐゴシック"/>
                          <a:cs typeface="ＭＳ Ｐゴシック"/>
                        </a:rPr>
                        <a:t>Methodological Skills</a:t>
                      </a:r>
                      <a:endParaRPr kumimoji="0" lang="it-IT" sz="800" b="1" i="0" u="none" strike="noStrike" cap="none" normalizeH="0" baseline="0" smtClean="0">
                        <a:ln>
                          <a:noFill/>
                        </a:ln>
                        <a:solidFill>
                          <a:srgbClr val="FF0000"/>
                        </a:solidFill>
                        <a:effectLst/>
                        <a:latin typeface="Trebuchet MS"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1" i="0" u="none" strike="noStrike" cap="none" normalizeH="0" baseline="0" smtClean="0">
                          <a:ln>
                            <a:noFill/>
                          </a:ln>
                          <a:solidFill>
                            <a:srgbClr val="000000"/>
                          </a:solidFill>
                          <a:effectLst/>
                          <a:latin typeface="Calibri" pitchFamily="34" charset="0"/>
                          <a:ea typeface="ＭＳ Ｐゴシック"/>
                          <a:cs typeface="ＭＳ Ｐゴシック"/>
                        </a:rPr>
                        <a:t>Competenzespecifiche</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1" i="0" u="none" strike="noStrike" cap="none" normalizeH="0" baseline="0" smtClean="0">
                          <a:ln>
                            <a:noFill/>
                          </a:ln>
                          <a:solidFill>
                            <a:srgbClr val="FF0000"/>
                          </a:solidFill>
                          <a:effectLst/>
                          <a:latin typeface="Calibri" pitchFamily="34" charset="0"/>
                          <a:ea typeface="ＭＳ Ｐゴシック"/>
                          <a:cs typeface="ＭＳ Ｐゴシック"/>
                        </a:rPr>
                        <a:t>Specific Skills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1" i="0" u="none" strike="noStrike" cap="none" normalizeH="0" baseline="0" smtClean="0">
                          <a:ln>
                            <a:noFill/>
                          </a:ln>
                          <a:solidFill>
                            <a:srgbClr val="000000"/>
                          </a:solidFill>
                          <a:effectLst/>
                          <a:latin typeface="Calibri" pitchFamily="34" charset="0"/>
                          <a:ea typeface="ＭＳ Ｐゴシック"/>
                          <a:cs typeface="ＭＳ Ｐゴシック"/>
                        </a:rPr>
                        <a:t>Padronanza del linguaggio tecnico</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1" i="0" u="none" strike="noStrike" cap="none" normalizeH="0" baseline="0" smtClean="0">
                          <a:ln>
                            <a:noFill/>
                          </a:ln>
                          <a:solidFill>
                            <a:srgbClr val="FF0000"/>
                          </a:solidFill>
                          <a:effectLst/>
                          <a:latin typeface="Calibri" pitchFamily="34" charset="0"/>
                          <a:ea typeface="ＭＳ Ｐゴシック"/>
                          <a:cs typeface="ＭＳ Ｐゴシック"/>
                        </a:rPr>
                        <a:t>Mastery of Technical Language (optional)</a:t>
                      </a:r>
                      <a:endParaRPr kumimoji="0" lang="it-IT" sz="800" b="1" i="0" u="none" strike="noStrike" cap="none" normalizeH="0" baseline="0" smtClean="0">
                        <a:ln>
                          <a:noFill/>
                        </a:ln>
                        <a:solidFill>
                          <a:srgbClr val="FF0000"/>
                        </a:solidFill>
                        <a:effectLst/>
                        <a:latin typeface="Trebuchet MS"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1" i="0" u="none" strike="noStrike" cap="none" normalizeH="0" baseline="0" smtClean="0">
                          <a:ln>
                            <a:noFill/>
                          </a:ln>
                          <a:solidFill>
                            <a:srgbClr val="000000"/>
                          </a:solidFill>
                          <a:effectLst/>
                          <a:latin typeface="Calibri" pitchFamily="34" charset="0"/>
                          <a:ea typeface="ＭＳ Ｐゴシック"/>
                          <a:cs typeface="ＭＳ Ｐゴシック"/>
                        </a:rPr>
                        <a:t>Punteggio totale</a:t>
                      </a:r>
                    </a:p>
                    <a:p>
                      <a:pPr marL="0" marR="0" lvl="0" indent="0" algn="ctr" defTabSz="914400" rtl="0" eaLnBrk="0" fontAlgn="b" latinLnBrk="0" hangingPunct="0">
                        <a:lnSpc>
                          <a:spcPct val="100000"/>
                        </a:lnSpc>
                        <a:spcBef>
                          <a:spcPct val="0"/>
                        </a:spcBef>
                        <a:spcAft>
                          <a:spcPct val="0"/>
                        </a:spcAft>
                        <a:buClrTx/>
                        <a:buSzTx/>
                        <a:buFontTx/>
                        <a:buNone/>
                        <a:tabLst/>
                      </a:pPr>
                      <a:r>
                        <a:rPr kumimoji="0" lang="it-IT" sz="1100" b="1" i="0" u="none" strike="noStrike" cap="none" normalizeH="0" baseline="0" smtClean="0">
                          <a:ln>
                            <a:noFill/>
                          </a:ln>
                          <a:solidFill>
                            <a:srgbClr val="FF0000"/>
                          </a:solidFill>
                          <a:effectLst/>
                          <a:latin typeface="Calibri" pitchFamily="34" charset="0"/>
                          <a:ea typeface="ＭＳ Ｐゴシック"/>
                          <a:cs typeface="ＭＳ Ｐゴシック"/>
                        </a:rPr>
                        <a:t>Total Score</a:t>
                      </a:r>
                      <a:endParaRPr kumimoji="0" lang="it-IT" sz="800" b="1" i="0" u="none" strike="noStrike" cap="none" normalizeH="0" baseline="0" smtClean="0">
                        <a:ln>
                          <a:noFill/>
                        </a:ln>
                        <a:solidFill>
                          <a:srgbClr val="FF0000"/>
                        </a:solidFill>
                        <a:effectLst/>
                        <a:latin typeface="Trebuchet MS" pitchFamily="34" charset="0"/>
                        <a:ea typeface="ＭＳ Ｐゴシック"/>
                        <a:cs typeface="ＭＳ Ｐゴシック"/>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282575">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000000"/>
                          </a:solidFill>
                          <a:effectLst/>
                          <a:latin typeface="Calibri" pitchFamily="34" charset="0"/>
                          <a:ea typeface="ＭＳ Ｐゴシック"/>
                          <a:cs typeface="ＭＳ Ｐゴシック"/>
                        </a:rPr>
                        <a:t>Competenza:</a:t>
                      </a:r>
                      <a:r>
                        <a:rPr kumimoji="0" lang="it-IT" sz="1100" b="0" i="0" u="none" strike="noStrike" cap="none" normalizeH="0" baseline="0" smtClean="0">
                          <a:ln>
                            <a:noFill/>
                          </a:ln>
                          <a:solidFill>
                            <a:srgbClr val="000000"/>
                          </a:solidFill>
                          <a:effectLst/>
                          <a:latin typeface="Trebuchet MS" pitchFamily="34" charset="0"/>
                          <a:ea typeface="ＭＳ Ｐゴシック"/>
                          <a:cs typeface="ＭＳ Ｐゴシック"/>
                        </a:rPr>
                        <a:t>……</a:t>
                      </a:r>
                      <a:endParaRPr kumimoji="0" lang="it-IT" sz="1100" b="0" i="0" u="none" strike="noStrike" cap="none" normalizeH="0" baseline="0" smtClean="0">
                        <a:ln>
                          <a:noFill/>
                        </a:ln>
                        <a:solidFill>
                          <a:srgbClr val="000000"/>
                        </a:solidFill>
                        <a:effectLst/>
                        <a:latin typeface="Calibri" pitchFamily="34" charset="0"/>
                        <a:ea typeface="ＭＳ Ｐゴシック"/>
                        <a:cs typeface="ＭＳ Ｐゴシック"/>
                      </a:endParaRPr>
                    </a:p>
                    <a:p>
                      <a:pPr marL="0" marR="0" lvl="0" indent="0" algn="ctr" defTabSz="914400" rtl="0" eaLnBrk="0" fontAlgn="ctr"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FF0000"/>
                          </a:solidFill>
                          <a:effectLst/>
                          <a:latin typeface="Calibri" pitchFamily="34" charset="0"/>
                          <a:ea typeface="ＭＳ Ｐゴシック"/>
                          <a:cs typeface="ＭＳ Ｐゴシック"/>
                        </a:rPr>
                        <a:t>Competence:</a:t>
                      </a:r>
                      <a:r>
                        <a:rPr kumimoji="0" lang="it-IT" sz="1100" b="0" i="0" u="none" strike="noStrike" cap="none" normalizeH="0" baseline="0" smtClean="0">
                          <a:ln>
                            <a:noFill/>
                          </a:ln>
                          <a:solidFill>
                            <a:srgbClr val="FF0000"/>
                          </a:solidFill>
                          <a:effectLst/>
                          <a:latin typeface="Trebuchet MS" pitchFamily="34" charset="0"/>
                          <a:ea typeface="ＭＳ Ｐゴシック"/>
                          <a:cs typeface="ＭＳ Ｐゴシック"/>
                        </a:rPr>
                        <a:t>……</a:t>
                      </a:r>
                      <a:endParaRPr kumimoji="0" lang="it-IT" sz="1100" b="0" i="0" u="none" strike="noStrike" cap="none" normalizeH="0" baseline="0" smtClean="0">
                        <a:ln>
                          <a:noFill/>
                        </a:ln>
                        <a:solidFill>
                          <a:srgbClr val="FF0000"/>
                        </a:solidFill>
                        <a:effectLst/>
                        <a:latin typeface="Calibri" pitchFamily="34" charset="0"/>
                        <a:ea typeface="ＭＳ Ｐゴシック"/>
                        <a:cs typeface="ＭＳ Ｐゴシック"/>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000000"/>
                          </a:solidFill>
                          <a:effectLst/>
                          <a:latin typeface="Trebuchet MS"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Trebuchet MS" pitchFamily="34" charset="0"/>
                        <a:ea typeface="ＭＳ Ｐゴシック"/>
                        <a:cs typeface="ＭＳ Ｐゴシック"/>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000000"/>
                          </a:solidFill>
                          <a:effectLst/>
                          <a:latin typeface="Trebuchet MS"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Trebuchet MS" pitchFamily="34" charset="0"/>
                        <a:ea typeface="ＭＳ Ｐゴシック"/>
                        <a:cs typeface="ＭＳ Ｐゴシック"/>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000000"/>
                          </a:solidFill>
                          <a:effectLst/>
                          <a:latin typeface="Trebuchet MS"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Trebuchet MS" pitchFamily="34" charset="0"/>
                        <a:ea typeface="ＭＳ Ｐゴシック"/>
                        <a:cs typeface="ＭＳ Ｐゴシック"/>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000000"/>
                          </a:solidFill>
                          <a:effectLst/>
                          <a:latin typeface="Trebuchet MS"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Trebuchet MS" pitchFamily="34" charset="0"/>
                        <a:ea typeface="ＭＳ Ｐゴシック"/>
                        <a:cs typeface="ＭＳ Ｐゴシック"/>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000000"/>
                          </a:solidFill>
                          <a:effectLst/>
                          <a:latin typeface="Trebuchet MS" pitchFamily="34" charset="0"/>
                          <a:ea typeface="ＭＳ Ｐゴシック"/>
                          <a:cs typeface="ＭＳ Ｐゴシック"/>
                        </a:rPr>
                        <a:t> </a:t>
                      </a:r>
                      <a:endParaRPr kumimoji="0" lang="it-IT" sz="800" b="1" i="0" u="none" strike="noStrike" cap="none" normalizeH="0" baseline="0" smtClean="0">
                        <a:ln>
                          <a:noFill/>
                        </a:ln>
                        <a:solidFill>
                          <a:schemeClr val="tx1"/>
                        </a:solidFill>
                        <a:effectLst/>
                        <a:latin typeface="Trebuchet MS" pitchFamily="34" charset="0"/>
                        <a:ea typeface="ＭＳ Ｐゴシック"/>
                        <a:cs typeface="ＭＳ Ｐゴシック"/>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000000"/>
                          </a:solidFill>
                          <a:effectLst/>
                          <a:latin typeface="Calibri" pitchFamily="34" charset="0"/>
                          <a:ea typeface="ＭＳ Ｐゴシック"/>
                          <a:cs typeface="ＭＳ Ｐゴシック"/>
                        </a:rPr>
                        <a:t>Note</a:t>
                      </a:r>
                      <a:endParaRPr kumimoji="0" lang="it-IT" sz="800" b="1" i="0" u="none" strike="noStrike" cap="none" normalizeH="0" baseline="0" smtClean="0">
                        <a:ln>
                          <a:noFill/>
                        </a:ln>
                        <a:solidFill>
                          <a:schemeClr val="tx1"/>
                        </a:solidFill>
                        <a:effectLst/>
                        <a:latin typeface="Trebuchet MS" pitchFamily="34" charset="0"/>
                        <a:ea typeface="ＭＳ Ｐゴシック"/>
                        <a:cs typeface="ＭＳ Ｐゴシック"/>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000000"/>
                          </a:solidFill>
                          <a:effectLst/>
                          <a:latin typeface="Calibri" pitchFamily="34" charset="0"/>
                          <a:ea typeface="ＭＳ Ｐゴシック"/>
                          <a:cs typeface="ＭＳ Ｐゴシック"/>
                        </a:rPr>
                        <a:t>Inserire qui il contenuto delle domande ed eventuali annotazioni e/o considerazioni tuili alla formulazione del giudizio finale.</a:t>
                      </a:r>
                    </a:p>
                    <a:p>
                      <a:pPr marL="0" marR="0" lvl="0" indent="0" algn="ctr" defTabSz="914400" rtl="0" eaLnBrk="0" fontAlgn="ctr" latinLnBrk="0" hangingPunct="0">
                        <a:lnSpc>
                          <a:spcPct val="100000"/>
                        </a:lnSpc>
                        <a:spcBef>
                          <a:spcPct val="0"/>
                        </a:spcBef>
                        <a:spcAft>
                          <a:spcPct val="0"/>
                        </a:spcAft>
                        <a:buClrTx/>
                        <a:buSzTx/>
                        <a:buFontTx/>
                        <a:buNone/>
                        <a:tabLst/>
                      </a:pPr>
                      <a:r>
                        <a:rPr kumimoji="0" lang="it-IT" sz="1100" b="0" i="0" u="none" strike="noStrike" cap="none" normalizeH="0" baseline="0" smtClean="0">
                          <a:ln>
                            <a:noFill/>
                          </a:ln>
                          <a:solidFill>
                            <a:srgbClr val="FF0000"/>
                          </a:solidFill>
                          <a:effectLst/>
                          <a:latin typeface="Calibri" pitchFamily="34" charset="0"/>
                          <a:ea typeface="ＭＳ Ｐゴシック"/>
                          <a:cs typeface="ＭＳ Ｐゴシック"/>
                        </a:rPr>
                        <a:t>Enter here notes, questions and/or considerations for the Final Result.</a:t>
                      </a:r>
                    </a:p>
                    <a:p>
                      <a:pPr marL="0" marR="0" lvl="0" indent="0" algn="ctr" defTabSz="914400" rtl="0" eaLnBrk="0" fontAlgn="ctr" latinLnBrk="0" hangingPunct="0">
                        <a:lnSpc>
                          <a:spcPct val="100000"/>
                        </a:lnSpc>
                        <a:spcBef>
                          <a:spcPct val="0"/>
                        </a:spcBef>
                        <a:spcAft>
                          <a:spcPct val="0"/>
                        </a:spcAft>
                        <a:buClrTx/>
                        <a:buSzTx/>
                        <a:buFontTx/>
                        <a:buNone/>
                        <a:tabLst/>
                      </a:pPr>
                      <a:endParaRPr kumimoji="0" lang="it-IT" sz="800" b="1" i="0" u="none" strike="noStrike" cap="none" normalizeH="0" baseline="0" smtClean="0">
                        <a:ln>
                          <a:noFill/>
                        </a:ln>
                        <a:solidFill>
                          <a:schemeClr val="tx1"/>
                        </a:solidFill>
                        <a:effectLst/>
                        <a:latin typeface="Trebuchet MS" pitchFamily="34" charset="0"/>
                        <a:ea typeface="ＭＳ Ｐゴシック"/>
                        <a:cs typeface="ＭＳ Ｐゴシック"/>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bl>
          </a:graphicData>
        </a:graphic>
      </p:graphicFrame>
      <p:sp>
        <p:nvSpPr>
          <p:cNvPr id="15415" name="Rectangle 4"/>
          <p:cNvSpPr>
            <a:spLocks noChangeArrowheads="1"/>
          </p:cNvSpPr>
          <p:nvPr/>
        </p:nvSpPr>
        <p:spPr bwMode="auto">
          <a:xfrm>
            <a:off x="495300" y="404813"/>
            <a:ext cx="8915400" cy="711200"/>
          </a:xfrm>
          <a:prstGeom prst="rect">
            <a:avLst/>
          </a:prstGeom>
          <a:noFill/>
          <a:ln w="9525">
            <a:noFill/>
            <a:miter lim="800000"/>
            <a:headEnd/>
            <a:tailEnd/>
          </a:ln>
        </p:spPr>
        <p:txBody>
          <a:bodyPr/>
          <a:lstStyle/>
          <a:p>
            <a:r>
              <a:rPr lang="it-IT" sz="3200" dirty="0" err="1" smtClean="0">
                <a:solidFill>
                  <a:schemeClr val="accent2"/>
                </a:solidFill>
                <a:latin typeface="+mj-lt"/>
                <a:ea typeface="+mj-ea"/>
                <a:cs typeface="ＭＳ Ｐゴシック"/>
              </a:rPr>
              <a:t>Assessment</a:t>
            </a:r>
            <a:r>
              <a:rPr lang="it-IT" sz="3200" dirty="0" smtClean="0">
                <a:solidFill>
                  <a:schemeClr val="accent2"/>
                </a:solidFill>
                <a:latin typeface="+mj-lt"/>
                <a:ea typeface="+mj-ea"/>
                <a:cs typeface="ＭＳ Ｐゴシック"/>
              </a:rPr>
              <a:t> </a:t>
            </a:r>
            <a:r>
              <a:rPr lang="it-IT" sz="3200" dirty="0" err="1" smtClean="0">
                <a:solidFill>
                  <a:schemeClr val="accent2"/>
                </a:solidFill>
                <a:latin typeface="+mj-lt"/>
                <a:ea typeface="+mj-ea"/>
                <a:cs typeface="ＭＳ Ｐゴシック"/>
              </a:rPr>
              <a:t>grid</a:t>
            </a:r>
            <a:r>
              <a:rPr lang="it-IT" sz="3200" dirty="0" smtClean="0">
                <a:solidFill>
                  <a:schemeClr val="accent2"/>
                </a:solidFill>
                <a:latin typeface="+mj-lt"/>
                <a:ea typeface="+mj-ea"/>
                <a:cs typeface="ＭＳ Ｐゴシック"/>
              </a:rPr>
              <a:t> (</a:t>
            </a:r>
            <a:r>
              <a:rPr lang="it-IT" sz="3200" dirty="0" err="1" smtClean="0">
                <a:solidFill>
                  <a:schemeClr val="accent2"/>
                </a:solidFill>
                <a:latin typeface="+mj-lt"/>
                <a:ea typeface="+mj-ea"/>
                <a:cs typeface="ＭＳ Ｐゴシック"/>
              </a:rPr>
              <a:t>for</a:t>
            </a:r>
            <a:r>
              <a:rPr lang="it-IT" sz="3200" dirty="0" smtClean="0">
                <a:solidFill>
                  <a:schemeClr val="accent2"/>
                </a:solidFill>
                <a:latin typeface="+mj-lt"/>
                <a:ea typeface="+mj-ea"/>
                <a:cs typeface="ＭＳ Ｐゴシック"/>
              </a:rPr>
              <a:t> face </a:t>
            </a:r>
            <a:r>
              <a:rPr lang="it-IT" sz="3200" dirty="0" err="1" smtClean="0">
                <a:solidFill>
                  <a:schemeClr val="accent2"/>
                </a:solidFill>
                <a:latin typeface="+mj-lt"/>
                <a:ea typeface="+mj-ea"/>
                <a:cs typeface="ＭＳ Ｐゴシック"/>
              </a:rPr>
              <a:t>to</a:t>
            </a:r>
            <a:r>
              <a:rPr lang="it-IT" sz="3200" dirty="0" smtClean="0">
                <a:solidFill>
                  <a:schemeClr val="accent2"/>
                </a:solidFill>
                <a:latin typeface="+mj-lt"/>
                <a:ea typeface="+mj-ea"/>
                <a:cs typeface="ＭＳ Ｐゴシック"/>
              </a:rPr>
              <a:t> face </a:t>
            </a:r>
            <a:r>
              <a:rPr lang="it-IT" sz="3200" dirty="0" err="1" smtClean="0">
                <a:solidFill>
                  <a:schemeClr val="accent2"/>
                </a:solidFill>
                <a:latin typeface="+mj-lt"/>
                <a:ea typeface="+mj-ea"/>
                <a:cs typeface="ＭＳ Ｐゴシック"/>
              </a:rPr>
              <a:t>interviews</a:t>
            </a:r>
            <a:r>
              <a:rPr lang="it-IT" sz="3200" dirty="0" smtClean="0">
                <a:solidFill>
                  <a:schemeClr val="accent2"/>
                </a:solidFill>
                <a:latin typeface="+mj-lt"/>
                <a:ea typeface="+mj-ea"/>
                <a:cs typeface="ＭＳ Ｐゴシック"/>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Grp="1" noChangeArrowheads="1"/>
          </p:cNvSpPr>
          <p:nvPr>
            <p:ph type="body" idx="4294967295"/>
          </p:nvPr>
        </p:nvSpPr>
        <p:spPr>
          <a:xfrm>
            <a:off x="539664" y="1928802"/>
            <a:ext cx="8985368" cy="4357718"/>
          </a:xfrm>
          <a:prstGeom prst="rect">
            <a:avLst/>
          </a:prstGeom>
          <a:ln/>
        </p:spPr>
        <p:txBody>
          <a:bodyPr lIns="91440" tIns="45720" rIns="91440" bIns="45720"/>
          <a:lstStyle/>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Meetings/focus groups addressed to potential candidates, companies and Institutions</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sz="2000" kern="1200" dirty="0" smtClean="0">
              <a:solidFill>
                <a:srgbClr val="003F6E"/>
              </a:solidFill>
              <a:latin typeface="Verdana" pitchFamily="34" charset="0"/>
            </a:endParaRP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 Questionnaires addressed to companies and institutions</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sz="2000" kern="1200" dirty="0" smtClean="0">
              <a:solidFill>
                <a:srgbClr val="003F6E"/>
              </a:solidFill>
              <a:latin typeface="Verdana" pitchFamily="34" charset="0"/>
            </a:endParaRP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 Volunteer candidates to be “certified”</a:t>
            </a:r>
            <a:endParaRPr lang="en-US" sz="2000" kern="1200" dirty="0" smtClean="0">
              <a:solidFill>
                <a:srgbClr val="003F6E"/>
              </a:solidFill>
              <a:latin typeface="Verdana" pitchFamily="34" charset="0"/>
            </a:endParaRPr>
          </a:p>
        </p:txBody>
      </p:sp>
      <p:pic>
        <p:nvPicPr>
          <p:cNvPr id="46082" name="Picture 2"/>
          <p:cNvPicPr>
            <a:picLocks noChangeAspect="1" noChangeArrowheads="1"/>
          </p:cNvPicPr>
          <p:nvPr/>
        </p:nvPicPr>
        <p:blipFill>
          <a:blip r:embed="rId3" cstate="print"/>
          <a:srcRect/>
          <a:stretch>
            <a:fillRect/>
          </a:stretch>
        </p:blipFill>
        <p:spPr bwMode="auto">
          <a:xfrm>
            <a:off x="7056894" y="5768976"/>
            <a:ext cx="2847519" cy="1044575"/>
          </a:xfrm>
          <a:prstGeom prst="rect">
            <a:avLst/>
          </a:prstGeom>
          <a:noFill/>
          <a:ln w="9525">
            <a:noFill/>
            <a:round/>
            <a:headEnd/>
            <a:tailEnd/>
          </a:ln>
          <a:effectLst/>
        </p:spPr>
      </p:pic>
      <p:sp>
        <p:nvSpPr>
          <p:cNvPr id="46083" name="Text Box 3"/>
          <p:cNvSpPr txBox="1">
            <a:spLocks noChangeArrowheads="1"/>
          </p:cNvSpPr>
          <p:nvPr/>
        </p:nvSpPr>
        <p:spPr bwMode="auto">
          <a:xfrm>
            <a:off x="704737" y="428604"/>
            <a:ext cx="8558428" cy="586957"/>
          </a:xfrm>
          <a:prstGeom prst="rect">
            <a:avLst/>
          </a:prstGeom>
          <a:noFill/>
          <a:ln w="9525">
            <a:noFill/>
            <a:round/>
            <a:headEnd/>
            <a:tailEnd/>
          </a:ln>
          <a:effectLst/>
        </p:spPr>
        <p:txBody>
          <a:bodyPr lIns="90000" tIns="46800" rIns="90000" bIns="46800">
            <a:spAutoFit/>
          </a:bodyPr>
          <a:lstStyle/>
          <a:p>
            <a:pPr algn="l">
              <a:spcBef>
                <a:spcPts val="1500"/>
              </a:spcBef>
              <a:buClr>
                <a:srgbClr val="003F6E"/>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dirty="0" smtClean="0">
                <a:solidFill>
                  <a:schemeClr val="accent2"/>
                </a:solidFill>
                <a:latin typeface="+mj-lt"/>
                <a:ea typeface="+mj-ea"/>
                <a:cs typeface="ＭＳ Ｐゴシック"/>
              </a:rPr>
              <a:t>The testing phase</a:t>
            </a:r>
            <a:r>
              <a:rPr lang="en-US" sz="2400" dirty="0" smtClean="0">
                <a:solidFill>
                  <a:srgbClr val="003F6E"/>
                </a:solidFill>
                <a:latin typeface="Verdana" pitchFamily="34" charset="0"/>
              </a:rPr>
              <a:t>:</a:t>
            </a:r>
            <a:endParaRPr lang="en-US" sz="1800" dirty="0">
              <a:solidFill>
                <a:srgbClr val="003F6E"/>
              </a:solidFill>
              <a:latin typeface="Verdana" pitchFamily="34" charset="0"/>
            </a:endParaRPr>
          </a:p>
        </p:txBody>
      </p:sp>
      <p:sp>
        <p:nvSpPr>
          <p:cNvPr id="46084" name="Text Box 4"/>
          <p:cNvSpPr txBox="1">
            <a:spLocks noChangeArrowheads="1"/>
          </p:cNvSpPr>
          <p:nvPr/>
        </p:nvSpPr>
        <p:spPr bwMode="auto">
          <a:xfrm>
            <a:off x="107933" y="3240089"/>
            <a:ext cx="9358400" cy="1004887"/>
          </a:xfrm>
          <a:prstGeom prst="rect">
            <a:avLst/>
          </a:prstGeom>
          <a:noFill/>
          <a:ln w="9525">
            <a:noFill/>
            <a:round/>
            <a:headEnd/>
            <a:tailEnd/>
          </a:ln>
          <a:effectLst/>
        </p:spPr>
        <p:txBody>
          <a:bodyPr wrap="none" anchor="ctr"/>
          <a:lstStyle/>
          <a:p>
            <a:endParaRPr lang="it-IT"/>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additive="repl">
                                        <p:cTn id="6" dur="1" fill="hold">
                                          <p:stCondLst>
                                            <p:cond delay="0"/>
                                          </p:stCondLst>
                                        </p:cTn>
                                        <p:tgtEl>
                                          <p:spTgt spid="46081"/>
                                        </p:tgtEl>
                                        <p:attrNameLst>
                                          <p:attrName>style.visibility</p:attrName>
                                        </p:attrNameLst>
                                      </p:cBhvr>
                                      <p:to>
                                        <p:strVal val="visible"/>
                                      </p:to>
                                    </p:set>
                                    <p:animEffect transition="in" filter="wipe(up)">
                                      <p:cBhvr additive="repl">
                                        <p:cTn id="7" dur="500"/>
                                        <p:tgtEl>
                                          <p:spTgt spid="4608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nodePh="1">
                                  <p:stCondLst>
                                    <p:cond delay="0"/>
                                  </p:stCondLst>
                                  <p:endCondLst>
                                    <p:cond evt="begin" delay="0">
                                      <p:tn val="10"/>
                                    </p:cond>
                                  </p:endCondLst>
                                  <p:childTnLst>
                                    <p:set>
                                      <p:cBhvr additive="repl">
                                        <p:cTn id="11" dur="1" fill="hold">
                                          <p:stCondLst>
                                            <p:cond delay="0"/>
                                          </p:stCondLst>
                                        </p:cTn>
                                        <p:tgtEl>
                                          <p:spTgt spid="46084"/>
                                        </p:tgtEl>
                                        <p:attrNameLst>
                                          <p:attrName>style.visibility</p:attrName>
                                        </p:attrNameLst>
                                      </p:cBhvr>
                                      <p:to>
                                        <p:strVal val="visible"/>
                                      </p:to>
                                    </p:set>
                                    <p:animEffect transition="in" filter="wipe(up)">
                                      <p:cBhvr additive="repl">
                                        <p:cTn id="12" dur="500"/>
                                        <p:tgtEl>
                                          <p:spTgt spid="46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Grp="1" noChangeArrowheads="1"/>
          </p:cNvSpPr>
          <p:nvPr>
            <p:ph type="body" idx="4294967295"/>
          </p:nvPr>
        </p:nvSpPr>
        <p:spPr>
          <a:xfrm>
            <a:off x="539664" y="2143116"/>
            <a:ext cx="8985368" cy="4357718"/>
          </a:xfrm>
          <a:prstGeom prst="rect">
            <a:avLst/>
          </a:prstGeom>
          <a:ln/>
        </p:spPr>
        <p:txBody>
          <a:bodyPr lIns="91440" tIns="45720" rIns="91440" bIns="45720"/>
          <a:lstStyle/>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Do you feel the need of a system for recognition and validation of competences acquired during the job (or in other contexts different from school)? If yes, why?</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How would you like to use such certification? What would you expect from Institutions? Would you pay the service?</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What kind of competences would you like to certificate?</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Would you be able to describe your competences (what you are “able to do”)? Do you think to need an external support for this process?</a:t>
            </a:r>
          </a:p>
        </p:txBody>
      </p:sp>
      <p:pic>
        <p:nvPicPr>
          <p:cNvPr id="46082" name="Picture 2"/>
          <p:cNvPicPr>
            <a:picLocks noChangeAspect="1" noChangeArrowheads="1"/>
          </p:cNvPicPr>
          <p:nvPr/>
        </p:nvPicPr>
        <p:blipFill>
          <a:blip r:embed="rId3" cstate="print"/>
          <a:srcRect/>
          <a:stretch>
            <a:fillRect/>
          </a:stretch>
        </p:blipFill>
        <p:spPr bwMode="auto">
          <a:xfrm>
            <a:off x="7056894" y="5768976"/>
            <a:ext cx="2847519" cy="1044575"/>
          </a:xfrm>
          <a:prstGeom prst="rect">
            <a:avLst/>
          </a:prstGeom>
          <a:noFill/>
          <a:ln w="9525">
            <a:noFill/>
            <a:round/>
            <a:headEnd/>
            <a:tailEnd/>
          </a:ln>
          <a:effectLst/>
        </p:spPr>
      </p:pic>
      <p:sp>
        <p:nvSpPr>
          <p:cNvPr id="46083" name="Text Box 3"/>
          <p:cNvSpPr txBox="1">
            <a:spLocks noChangeArrowheads="1"/>
          </p:cNvSpPr>
          <p:nvPr/>
        </p:nvSpPr>
        <p:spPr bwMode="auto">
          <a:xfrm>
            <a:off x="704737" y="428604"/>
            <a:ext cx="8558428" cy="1079399"/>
          </a:xfrm>
          <a:prstGeom prst="rect">
            <a:avLst/>
          </a:prstGeom>
          <a:noFill/>
          <a:ln w="9525">
            <a:noFill/>
            <a:round/>
            <a:headEnd/>
            <a:tailEnd/>
          </a:ln>
          <a:effectLst/>
        </p:spPr>
        <p:txBody>
          <a:bodyPr lIns="90000" tIns="46800" rIns="90000" bIns="46800">
            <a:spAutoFit/>
          </a:bodyPr>
          <a:lstStyle/>
          <a:p>
            <a:pPr>
              <a:spcBef>
                <a:spcPts val="1500"/>
              </a:spcBef>
              <a:buClr>
                <a:srgbClr val="003F6E"/>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dirty="0" smtClean="0">
                <a:solidFill>
                  <a:schemeClr val="accent2"/>
                </a:solidFill>
                <a:latin typeface="+mj-lt"/>
                <a:ea typeface="+mj-ea"/>
                <a:cs typeface="ＭＳ Ｐゴシック"/>
              </a:rPr>
              <a:t>Meetings - Input </a:t>
            </a:r>
            <a:r>
              <a:rPr lang="en-US" sz="3200" dirty="0" smtClean="0">
                <a:solidFill>
                  <a:schemeClr val="accent2"/>
                </a:solidFill>
                <a:latin typeface="+mj-lt"/>
                <a:ea typeface="+mj-ea"/>
                <a:cs typeface="ＭＳ Ｐゴシック"/>
              </a:rPr>
              <a:t>questions to potential </a:t>
            </a:r>
            <a:r>
              <a:rPr lang="en-US" sz="3200" dirty="0" smtClean="0">
                <a:solidFill>
                  <a:schemeClr val="accent2"/>
                </a:solidFill>
                <a:latin typeface="+mj-lt"/>
                <a:ea typeface="+mj-ea"/>
                <a:cs typeface="ＭＳ Ｐゴシック"/>
              </a:rPr>
              <a:t>candidates</a:t>
            </a:r>
            <a:r>
              <a:rPr lang="en-US" sz="2400" dirty="0" smtClean="0">
                <a:solidFill>
                  <a:srgbClr val="003F6E"/>
                </a:solidFill>
                <a:latin typeface="Verdana" pitchFamily="34" charset="0"/>
              </a:rPr>
              <a:t> </a:t>
            </a:r>
            <a:r>
              <a:rPr lang="en-US" sz="2400" dirty="0" smtClean="0">
                <a:solidFill>
                  <a:srgbClr val="003F6E"/>
                </a:solidFill>
                <a:latin typeface="Verdana" pitchFamily="34" charset="0"/>
              </a:rPr>
              <a:t>(</a:t>
            </a:r>
            <a:r>
              <a:rPr lang="en-US" sz="1800" dirty="0" smtClean="0">
                <a:solidFill>
                  <a:srgbClr val="003F6E"/>
                </a:solidFill>
                <a:latin typeface="Verdana" pitchFamily="34" charset="0"/>
              </a:rPr>
              <a:t>only </a:t>
            </a:r>
            <a:r>
              <a:rPr lang="en-US" sz="1800" dirty="0">
                <a:solidFill>
                  <a:srgbClr val="003F6E"/>
                </a:solidFill>
                <a:latin typeface="Verdana" pitchFamily="34" charset="0"/>
              </a:rPr>
              <a:t>first input </a:t>
            </a:r>
            <a:r>
              <a:rPr lang="en-US" sz="1800" dirty="0" smtClean="0">
                <a:solidFill>
                  <a:srgbClr val="003F6E"/>
                </a:solidFill>
                <a:latin typeface="Verdana" pitchFamily="34" charset="0"/>
              </a:rPr>
              <a:t>suggestions) </a:t>
            </a:r>
            <a:endParaRPr lang="en-US" sz="1800" dirty="0">
              <a:solidFill>
                <a:srgbClr val="003F6E"/>
              </a:solidFill>
              <a:latin typeface="Verdana" pitchFamily="34" charset="0"/>
            </a:endParaRPr>
          </a:p>
        </p:txBody>
      </p:sp>
      <p:sp>
        <p:nvSpPr>
          <p:cNvPr id="46084" name="Text Box 4"/>
          <p:cNvSpPr txBox="1">
            <a:spLocks noChangeArrowheads="1"/>
          </p:cNvSpPr>
          <p:nvPr/>
        </p:nvSpPr>
        <p:spPr bwMode="auto">
          <a:xfrm>
            <a:off x="107933" y="3240089"/>
            <a:ext cx="9358400" cy="1004887"/>
          </a:xfrm>
          <a:prstGeom prst="rect">
            <a:avLst/>
          </a:prstGeom>
          <a:noFill/>
          <a:ln w="9525">
            <a:noFill/>
            <a:round/>
            <a:headEnd/>
            <a:tailEnd/>
          </a:ln>
          <a:effectLst/>
        </p:spPr>
        <p:txBody>
          <a:bodyPr wrap="none" anchor="ctr"/>
          <a:lstStyle/>
          <a:p>
            <a:endParaRPr lang="it-IT"/>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additive="repl">
                                        <p:cTn id="6" dur="1" fill="hold">
                                          <p:stCondLst>
                                            <p:cond delay="0"/>
                                          </p:stCondLst>
                                        </p:cTn>
                                        <p:tgtEl>
                                          <p:spTgt spid="46081"/>
                                        </p:tgtEl>
                                        <p:attrNameLst>
                                          <p:attrName>style.visibility</p:attrName>
                                        </p:attrNameLst>
                                      </p:cBhvr>
                                      <p:to>
                                        <p:strVal val="visible"/>
                                      </p:to>
                                    </p:set>
                                    <p:animEffect transition="in" filter="wipe(up)">
                                      <p:cBhvr additive="repl">
                                        <p:cTn id="7" dur="500"/>
                                        <p:tgtEl>
                                          <p:spTgt spid="4608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nodePh="1">
                                  <p:stCondLst>
                                    <p:cond delay="0"/>
                                  </p:stCondLst>
                                  <p:endCondLst>
                                    <p:cond evt="begin" delay="0">
                                      <p:tn val="10"/>
                                    </p:cond>
                                  </p:endCondLst>
                                  <p:childTnLst>
                                    <p:set>
                                      <p:cBhvr additive="repl">
                                        <p:cTn id="11" dur="1" fill="hold">
                                          <p:stCondLst>
                                            <p:cond delay="0"/>
                                          </p:stCondLst>
                                        </p:cTn>
                                        <p:tgtEl>
                                          <p:spTgt spid="46084"/>
                                        </p:tgtEl>
                                        <p:attrNameLst>
                                          <p:attrName>style.visibility</p:attrName>
                                        </p:attrNameLst>
                                      </p:cBhvr>
                                      <p:to>
                                        <p:strVal val="visible"/>
                                      </p:to>
                                    </p:set>
                                    <p:animEffect transition="in" filter="wipe(up)">
                                      <p:cBhvr additive="repl">
                                        <p:cTn id="12" dur="500"/>
                                        <p:tgtEl>
                                          <p:spTgt spid="46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Grp="1" noChangeArrowheads="1"/>
          </p:cNvSpPr>
          <p:nvPr>
            <p:ph type="body" idx="4294967295"/>
          </p:nvPr>
        </p:nvSpPr>
        <p:spPr>
          <a:xfrm>
            <a:off x="539664" y="1800226"/>
            <a:ext cx="8913971" cy="3825875"/>
          </a:xfrm>
          <a:prstGeom prst="rect">
            <a:avLst/>
          </a:prstGeom>
          <a:ln/>
        </p:spPr>
        <p:txBody>
          <a:bodyPr lIns="91440" tIns="45720" rIns="91440" bIns="45720"/>
          <a:lstStyle/>
          <a:p>
            <a:pPr marL="152400" indent="-152400" algn="just">
              <a:spcBef>
                <a:spcPts val="12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How would you imagine the recognition/validation process?</a:t>
            </a:r>
          </a:p>
          <a:p>
            <a:pPr marL="152400" indent="-152400" algn="just">
              <a:spcBef>
                <a:spcPts val="12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What kind of evidence would you bring to show your competence? How long would you take to prepare such pieces of evidence?</a:t>
            </a:r>
          </a:p>
          <a:p>
            <a:pPr marL="152400" indent="-152400" algn="just">
              <a:spcBef>
                <a:spcPts val="12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Would you like to be helped by experts (e.g. tutor/coaches)? If yes, would you prefer experts of learning processes or specific contents?</a:t>
            </a:r>
          </a:p>
          <a:p>
            <a:pPr marL="152400" indent="-152400" algn="just">
              <a:spcBef>
                <a:spcPts val="12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kern="1200" dirty="0" smtClean="0">
                <a:solidFill>
                  <a:srgbClr val="003F6E"/>
                </a:solidFill>
                <a:latin typeface="Verdana" pitchFamily="34" charset="0"/>
              </a:rPr>
              <a:t>Would you pay such service?</a:t>
            </a:r>
          </a:p>
        </p:txBody>
      </p:sp>
      <p:pic>
        <p:nvPicPr>
          <p:cNvPr id="47106" name="Picture 2"/>
          <p:cNvPicPr>
            <a:picLocks noChangeAspect="1" noChangeArrowheads="1"/>
          </p:cNvPicPr>
          <p:nvPr/>
        </p:nvPicPr>
        <p:blipFill>
          <a:blip r:embed="rId3" cstate="print"/>
          <a:srcRect/>
          <a:stretch>
            <a:fillRect/>
          </a:stretch>
        </p:blipFill>
        <p:spPr bwMode="auto">
          <a:xfrm>
            <a:off x="7056894" y="5768976"/>
            <a:ext cx="2847519" cy="1044575"/>
          </a:xfrm>
          <a:prstGeom prst="rect">
            <a:avLst/>
          </a:prstGeom>
          <a:noFill/>
          <a:ln w="9525">
            <a:noFill/>
            <a:round/>
            <a:headEnd/>
            <a:tailEnd/>
          </a:ln>
          <a:effectLst/>
        </p:spPr>
      </p:pic>
      <p:sp>
        <p:nvSpPr>
          <p:cNvPr id="47107" name="Text Box 3"/>
          <p:cNvSpPr txBox="1">
            <a:spLocks noChangeArrowheads="1"/>
          </p:cNvSpPr>
          <p:nvPr/>
        </p:nvSpPr>
        <p:spPr bwMode="auto">
          <a:xfrm>
            <a:off x="704737" y="428604"/>
            <a:ext cx="8558428" cy="1079399"/>
          </a:xfrm>
          <a:prstGeom prst="rect">
            <a:avLst/>
          </a:prstGeom>
          <a:noFill/>
          <a:ln w="9525">
            <a:noFill/>
            <a:round/>
            <a:headEnd/>
            <a:tailEnd/>
          </a:ln>
          <a:effectLst/>
        </p:spPr>
        <p:txBody>
          <a:bodyPr lIns="90000" tIns="46800" rIns="90000" bIns="46800">
            <a:spAutoFit/>
          </a:bodyPr>
          <a:lstStyle/>
          <a:p>
            <a:pPr>
              <a:spcBef>
                <a:spcPts val="1500"/>
              </a:spcBef>
              <a:buClr>
                <a:srgbClr val="003F6E"/>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dirty="0" smtClean="0">
                <a:solidFill>
                  <a:schemeClr val="accent2"/>
                </a:solidFill>
                <a:latin typeface="+mj-lt"/>
                <a:ea typeface="+mj-ea"/>
                <a:cs typeface="ＭＳ Ｐゴシック"/>
              </a:rPr>
              <a:t>Meetings - Input </a:t>
            </a:r>
            <a:r>
              <a:rPr lang="en-US" sz="3200" dirty="0" smtClean="0">
                <a:solidFill>
                  <a:schemeClr val="accent2"/>
                </a:solidFill>
                <a:latin typeface="+mj-lt"/>
                <a:ea typeface="+mj-ea"/>
                <a:cs typeface="ＭＳ Ｐゴシック"/>
              </a:rPr>
              <a:t>questions to potential candidates</a:t>
            </a:r>
          </a:p>
        </p:txBody>
      </p:sp>
      <p:sp>
        <p:nvSpPr>
          <p:cNvPr id="47108" name="Text Box 4"/>
          <p:cNvSpPr txBox="1">
            <a:spLocks noChangeArrowheads="1"/>
          </p:cNvSpPr>
          <p:nvPr/>
        </p:nvSpPr>
        <p:spPr bwMode="auto">
          <a:xfrm>
            <a:off x="107933" y="3240089"/>
            <a:ext cx="9358400" cy="1004887"/>
          </a:xfrm>
          <a:prstGeom prst="rect">
            <a:avLst/>
          </a:prstGeom>
          <a:noFill/>
          <a:ln w="9525">
            <a:noFill/>
            <a:round/>
            <a:headEnd/>
            <a:tailEnd/>
          </a:ln>
          <a:effectLst/>
        </p:spPr>
        <p:txBody>
          <a:bodyPr wrap="none" anchor="ctr"/>
          <a:lstStyle/>
          <a:p>
            <a:endParaRPr lang="it-IT"/>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additive="repl">
                                        <p:cTn id="6" dur="1" fill="hold">
                                          <p:stCondLst>
                                            <p:cond delay="0"/>
                                          </p:stCondLst>
                                        </p:cTn>
                                        <p:tgtEl>
                                          <p:spTgt spid="47105"/>
                                        </p:tgtEl>
                                        <p:attrNameLst>
                                          <p:attrName>style.visibility</p:attrName>
                                        </p:attrNameLst>
                                      </p:cBhvr>
                                      <p:to>
                                        <p:strVal val="visible"/>
                                      </p:to>
                                    </p:set>
                                    <p:animEffect transition="in" filter="wipe(up)">
                                      <p:cBhvr additive="repl">
                                        <p:cTn id="7" dur="500"/>
                                        <p:tgtEl>
                                          <p:spTgt spid="4710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nodePh="1">
                                  <p:stCondLst>
                                    <p:cond delay="0"/>
                                  </p:stCondLst>
                                  <p:endCondLst>
                                    <p:cond evt="begin" delay="0">
                                      <p:tn val="10"/>
                                    </p:cond>
                                  </p:endCondLst>
                                  <p:childTnLst>
                                    <p:set>
                                      <p:cBhvr additive="repl">
                                        <p:cTn id="11" dur="1" fill="hold">
                                          <p:stCondLst>
                                            <p:cond delay="0"/>
                                          </p:stCondLst>
                                        </p:cTn>
                                        <p:tgtEl>
                                          <p:spTgt spid="47108"/>
                                        </p:tgtEl>
                                        <p:attrNameLst>
                                          <p:attrName>style.visibility</p:attrName>
                                        </p:attrNameLst>
                                      </p:cBhvr>
                                      <p:to>
                                        <p:strVal val="visible"/>
                                      </p:to>
                                    </p:set>
                                    <p:animEffect transition="in" filter="wipe(up)">
                                      <p:cBhvr additive="repl">
                                        <p:cTn id="12" dur="5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ext Box 2"/>
          <p:cNvSpPr txBox="1">
            <a:spLocks noChangeArrowheads="1"/>
          </p:cNvSpPr>
          <p:nvPr/>
        </p:nvSpPr>
        <p:spPr bwMode="auto">
          <a:xfrm>
            <a:off x="776288" y="1557958"/>
            <a:ext cx="8353425" cy="3393406"/>
          </a:xfrm>
          <a:prstGeom prst="rect">
            <a:avLst/>
          </a:prstGeom>
          <a:noFill/>
          <a:ln w="9525" algn="ctr">
            <a:noFill/>
            <a:miter lim="800000"/>
            <a:headEnd/>
            <a:tailEnd/>
          </a:ln>
          <a:effectLst/>
        </p:spPr>
        <p:txBody>
          <a:bodyPr lIns="83988" tIns="41994" rIns="83988" bIns="41994">
            <a:spAutoFit/>
          </a:bodyPr>
          <a:lstStyle/>
          <a:p>
            <a:pPr marL="152400" indent="-152400" algn="just">
              <a:spcBef>
                <a:spcPts val="6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Could such approach work in your company? Where?/in which contexts?  For which objectives?</a:t>
            </a:r>
          </a:p>
          <a:p>
            <a:pPr marL="152400" indent="-152400" algn="just">
              <a:spcBef>
                <a:spcPts val="6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err="1" smtClean="0">
                <a:solidFill>
                  <a:srgbClr val="003F6E"/>
                </a:solidFill>
                <a:latin typeface="Verdana" pitchFamily="34" charset="0"/>
                <a:ea typeface="+mn-ea"/>
                <a:cs typeface="ＭＳ Ｐゴシック"/>
              </a:rPr>
              <a:t>E.g</a:t>
            </a:r>
            <a:r>
              <a:rPr lang="en-US" sz="2000" b="0" dirty="0" smtClean="0">
                <a:solidFill>
                  <a:srgbClr val="003F6E"/>
                </a:solidFill>
                <a:latin typeface="Verdana" pitchFamily="34" charset="0"/>
                <a:ea typeface="+mn-ea"/>
                <a:cs typeface="ＭＳ Ｐゴシック"/>
              </a:rPr>
              <a:t> for stage and apprenticeship</a:t>
            </a:r>
          </a:p>
          <a:p>
            <a:pPr marL="152400" indent="-152400" algn="just">
              <a:spcBef>
                <a:spcPts val="6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sz="2000" b="0" dirty="0" smtClean="0">
              <a:solidFill>
                <a:srgbClr val="003F6E"/>
              </a:solidFill>
              <a:latin typeface="Verdana" pitchFamily="34" charset="0"/>
              <a:ea typeface="+mn-ea"/>
              <a:cs typeface="ＭＳ Ｐゴシック"/>
            </a:endParaRPr>
          </a:p>
          <a:p>
            <a:pPr marL="152400" indent="-152400" algn="just">
              <a:spcBef>
                <a:spcPts val="6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Is there someone interested in experimenting the model and the tools?</a:t>
            </a:r>
          </a:p>
          <a:p>
            <a:pPr marL="152400" indent="-152400" algn="just">
              <a:spcBef>
                <a:spcPts val="6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a:t>
            </a:r>
          </a:p>
          <a:p>
            <a:pPr marL="152400" indent="-152400" algn="l">
              <a:spcBef>
                <a:spcPct val="50000"/>
              </a:spcBef>
            </a:pPr>
            <a:endParaRPr lang="en-US" sz="2000" b="0" dirty="0" smtClean="0">
              <a:solidFill>
                <a:schemeClr val="accent2"/>
              </a:solidFill>
            </a:endParaRPr>
          </a:p>
        </p:txBody>
      </p:sp>
      <p:sp>
        <p:nvSpPr>
          <p:cNvPr id="330756" name="Rectangle 4"/>
          <p:cNvSpPr>
            <a:spLocks noGrp="1" noChangeArrowheads="1"/>
          </p:cNvSpPr>
          <p:nvPr>
            <p:ph type="title"/>
          </p:nvPr>
        </p:nvSpPr>
        <p:spPr bwMode="auto">
          <a:xfrm>
            <a:off x="495300" y="357166"/>
            <a:ext cx="8915400" cy="711200"/>
          </a:xfrm>
          <a:noFill/>
          <a:ln>
            <a:miter lim="800000"/>
            <a:headEnd/>
            <a:tailEnd/>
          </a:ln>
        </p:spPr>
        <p:txBody>
          <a:bodyPr vert="horz" wrap="square" lIns="91440" tIns="45720" rIns="91440" bIns="45720" numCol="1" anchor="t" anchorCtr="0" compatLnSpc="1">
            <a:prstTxWarp prst="textNoShape">
              <a:avLst/>
            </a:prstTxWarp>
          </a:bodyPr>
          <a:lstStyle/>
          <a:p>
            <a:r>
              <a:rPr lang="en-US" sz="3200" b="1" dirty="0" smtClean="0">
                <a:solidFill>
                  <a:schemeClr val="accent2"/>
                </a:solidFill>
              </a:rPr>
              <a:t>Meetings- Input </a:t>
            </a:r>
            <a:r>
              <a:rPr lang="en-US" sz="3200" b="1" dirty="0" smtClean="0">
                <a:solidFill>
                  <a:schemeClr val="accent2"/>
                </a:solidFill>
              </a:rPr>
              <a:t>questions to companies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ext Box 2"/>
          <p:cNvSpPr txBox="1">
            <a:spLocks noChangeArrowheads="1"/>
          </p:cNvSpPr>
          <p:nvPr/>
        </p:nvSpPr>
        <p:spPr bwMode="auto">
          <a:xfrm>
            <a:off x="776288" y="1341438"/>
            <a:ext cx="8353425" cy="3393406"/>
          </a:xfrm>
          <a:prstGeom prst="rect">
            <a:avLst/>
          </a:prstGeom>
          <a:noFill/>
          <a:ln w="9525" algn="ctr">
            <a:noFill/>
            <a:miter lim="800000"/>
            <a:headEnd/>
            <a:tailEnd/>
          </a:ln>
          <a:effectLst/>
        </p:spPr>
        <p:txBody>
          <a:bodyPr lIns="83988" tIns="41994" rIns="83988" bIns="41994">
            <a:spAutoFit/>
          </a:bodyPr>
          <a:lstStyle/>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Study at European level the different approaches to the recognition and certification of competences developed in non formal – informal learning environments;</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Find a common approach to recognize competences;</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Highlight constraints/opportunities at local level and nationwide.</a:t>
            </a:r>
          </a:p>
          <a:p>
            <a:pPr marL="152400" indent="-152400" algn="l">
              <a:spcBef>
                <a:spcPct val="50000"/>
              </a:spcBef>
            </a:pPr>
            <a:endParaRPr lang="en-US" sz="2000" b="0" dirty="0" smtClean="0">
              <a:solidFill>
                <a:schemeClr val="accent2"/>
              </a:solidFill>
            </a:endParaRPr>
          </a:p>
          <a:p>
            <a:pPr marL="152400" indent="-152400" algn="l">
              <a:spcBef>
                <a:spcPct val="50000"/>
              </a:spcBef>
            </a:pPr>
            <a:r>
              <a:rPr lang="en-US" sz="2000" b="0" dirty="0" smtClean="0">
                <a:solidFill>
                  <a:schemeClr val="accent2"/>
                </a:solidFill>
              </a:rPr>
              <a:t> </a:t>
            </a:r>
            <a:endParaRPr lang="en-US" sz="2000" b="0" dirty="0">
              <a:solidFill>
                <a:schemeClr val="accent2"/>
              </a:solidFill>
            </a:endParaRPr>
          </a:p>
        </p:txBody>
      </p:sp>
      <p:sp>
        <p:nvSpPr>
          <p:cNvPr id="330756" name="Rectangle 4"/>
          <p:cNvSpPr>
            <a:spLocks noGrp="1" noChangeArrowheads="1"/>
          </p:cNvSpPr>
          <p:nvPr>
            <p:ph type="title"/>
          </p:nvPr>
        </p:nvSpPr>
        <p:spPr bwMode="auto">
          <a:xfrm>
            <a:off x="495300" y="485775"/>
            <a:ext cx="8915400" cy="711200"/>
          </a:xfrm>
          <a:noFill/>
          <a:ln>
            <a:miter lim="800000"/>
            <a:headEnd/>
            <a:tailEnd/>
          </a:ln>
        </p:spPr>
        <p:txBody>
          <a:bodyPr vert="horz" wrap="square" lIns="91440" tIns="45720" rIns="91440" bIns="45720" numCol="1" anchor="t" anchorCtr="0" compatLnSpc="1">
            <a:prstTxWarp prst="textNoShape">
              <a:avLst/>
            </a:prstTxWarp>
          </a:bodyPr>
          <a:lstStyle/>
          <a:p>
            <a:pPr algn="l"/>
            <a:r>
              <a:rPr lang="it-IT" sz="3200" b="1" dirty="0" err="1" smtClean="0">
                <a:solidFill>
                  <a:schemeClr val="accent2"/>
                </a:solidFill>
              </a:rPr>
              <a:t>Objectives</a:t>
            </a:r>
            <a:endParaRPr lang="it-IT" sz="3200" b="1" dirty="0" smtClean="0">
              <a:solidFill>
                <a:schemeClr val="accent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ext Box 2"/>
          <p:cNvSpPr txBox="1">
            <a:spLocks noChangeArrowheads="1"/>
          </p:cNvSpPr>
          <p:nvPr/>
        </p:nvSpPr>
        <p:spPr bwMode="auto">
          <a:xfrm>
            <a:off x="776288" y="1557958"/>
            <a:ext cx="8353425" cy="4162848"/>
          </a:xfrm>
          <a:prstGeom prst="rect">
            <a:avLst/>
          </a:prstGeom>
          <a:noFill/>
          <a:ln w="9525" algn="ctr">
            <a:noFill/>
            <a:miter lim="800000"/>
            <a:headEnd/>
            <a:tailEnd/>
          </a:ln>
          <a:effectLst/>
        </p:spPr>
        <p:txBody>
          <a:bodyPr lIns="83988" tIns="41994" rIns="83988" bIns="41994">
            <a:spAutoFit/>
          </a:bodyPr>
          <a:lstStyle/>
          <a:p>
            <a:pPr marL="152400" indent="-152400" algn="l">
              <a:spcBef>
                <a:spcPts val="600"/>
              </a:spcBef>
              <a:spcAft>
                <a:spcPts val="600"/>
              </a:spcAft>
              <a:buFont typeface="Arial" pitchFamily="34" charset="0"/>
              <a:buChar char="•"/>
            </a:pPr>
            <a:r>
              <a:rPr lang="en-US" sz="2000" b="0" dirty="0" smtClean="0">
                <a:solidFill>
                  <a:srgbClr val="003F6E"/>
                </a:solidFill>
                <a:latin typeface="Verdana" pitchFamily="34" charset="0"/>
                <a:ea typeface="+mn-ea"/>
                <a:cs typeface="ＭＳ Ｐゴシック"/>
              </a:rPr>
              <a:t>What needs could meet this approach?</a:t>
            </a:r>
          </a:p>
          <a:p>
            <a:pPr marL="152400" indent="-152400" algn="l">
              <a:spcBef>
                <a:spcPts val="600"/>
              </a:spcBef>
              <a:spcAft>
                <a:spcPts val="600"/>
              </a:spcAft>
              <a:buFont typeface="Arial" pitchFamily="34" charset="0"/>
              <a:buChar char="•"/>
            </a:pPr>
            <a:r>
              <a:rPr lang="en-US" sz="2000" b="0" dirty="0" smtClean="0">
                <a:solidFill>
                  <a:srgbClr val="003F6E"/>
                </a:solidFill>
                <a:latin typeface="Verdana" pitchFamily="34" charset="0"/>
                <a:ea typeface="+mn-ea"/>
                <a:cs typeface="ＭＳ Ｐゴシック"/>
              </a:rPr>
              <a:t>What actors should be involved? How?</a:t>
            </a:r>
          </a:p>
          <a:p>
            <a:pPr marL="152400" indent="-152400" algn="l">
              <a:spcBef>
                <a:spcPts val="600"/>
              </a:spcBef>
              <a:spcAft>
                <a:spcPts val="600"/>
              </a:spcAft>
              <a:buFont typeface="Arial" pitchFamily="34" charset="0"/>
              <a:buChar char="•"/>
            </a:pPr>
            <a:r>
              <a:rPr lang="en-US" sz="2000" b="0" dirty="0" smtClean="0">
                <a:solidFill>
                  <a:srgbClr val="003F6E"/>
                </a:solidFill>
                <a:latin typeface="Verdana" pitchFamily="34" charset="0"/>
                <a:ea typeface="+mn-ea"/>
                <a:cs typeface="ＭＳ Ｐゴシック"/>
              </a:rPr>
              <a:t>What impact can have such approach?</a:t>
            </a:r>
          </a:p>
          <a:p>
            <a:pPr marL="152400" indent="-152400" algn="l">
              <a:spcBef>
                <a:spcPts val="600"/>
              </a:spcBef>
              <a:spcAft>
                <a:spcPts val="600"/>
              </a:spcAft>
              <a:buFont typeface="Arial" pitchFamily="34" charset="0"/>
              <a:buChar char="•"/>
            </a:pPr>
            <a:r>
              <a:rPr lang="en-US" sz="2000" b="0" dirty="0" smtClean="0">
                <a:solidFill>
                  <a:srgbClr val="003F6E"/>
                </a:solidFill>
                <a:latin typeface="Verdana" pitchFamily="34" charset="0"/>
                <a:ea typeface="+mn-ea"/>
                <a:cs typeface="ＭＳ Ｐゴシック"/>
              </a:rPr>
              <a:t>Who can finance these activities?</a:t>
            </a:r>
          </a:p>
          <a:p>
            <a:pPr marL="152400" indent="-152400" algn="l">
              <a:spcBef>
                <a:spcPts val="600"/>
              </a:spcBef>
              <a:spcAft>
                <a:spcPts val="600"/>
              </a:spcAft>
              <a:buFont typeface="Arial" pitchFamily="34" charset="0"/>
              <a:buChar char="•"/>
            </a:pPr>
            <a:r>
              <a:rPr lang="en-US" sz="2000" b="0" dirty="0" smtClean="0">
                <a:solidFill>
                  <a:srgbClr val="003F6E"/>
                </a:solidFill>
                <a:latin typeface="Verdana" pitchFamily="34" charset="0"/>
                <a:ea typeface="+mn-ea"/>
                <a:cs typeface="ＭＳ Ｐゴシック"/>
              </a:rPr>
              <a:t>Is the system ready in terms of capacities and competences?</a:t>
            </a:r>
          </a:p>
          <a:p>
            <a:pPr marL="152400" indent="-152400" algn="l">
              <a:spcBef>
                <a:spcPts val="600"/>
              </a:spcBef>
              <a:spcAft>
                <a:spcPts val="600"/>
              </a:spcAft>
              <a:buFont typeface="Arial" pitchFamily="34" charset="0"/>
              <a:buChar char="•"/>
            </a:pPr>
            <a:r>
              <a:rPr lang="en-US" sz="2000" b="0" dirty="0" smtClean="0">
                <a:solidFill>
                  <a:srgbClr val="003F6E"/>
                </a:solidFill>
                <a:latin typeface="Verdana" pitchFamily="34" charset="0"/>
                <a:ea typeface="+mn-ea"/>
                <a:cs typeface="ＭＳ Ｐゴシック"/>
              </a:rPr>
              <a:t>How/for what will it be used ?</a:t>
            </a:r>
          </a:p>
          <a:p>
            <a:pPr marL="152400" indent="-152400" algn="l">
              <a:spcBef>
                <a:spcPts val="600"/>
              </a:spcBef>
              <a:spcAft>
                <a:spcPts val="600"/>
              </a:spcAft>
              <a:buFont typeface="Arial" pitchFamily="34" charset="0"/>
              <a:buChar char="•"/>
            </a:pPr>
            <a:r>
              <a:rPr lang="en-US" sz="2000" b="0" dirty="0" smtClean="0">
                <a:solidFill>
                  <a:srgbClr val="003F6E"/>
                </a:solidFill>
                <a:latin typeface="Verdana" pitchFamily="34" charset="0"/>
                <a:ea typeface="+mn-ea"/>
                <a:cs typeface="ＭＳ Ｐゴシック"/>
              </a:rPr>
              <a:t>Legal conditions</a:t>
            </a:r>
          </a:p>
          <a:p>
            <a:pPr marL="152400" indent="-152400" algn="l">
              <a:spcBef>
                <a:spcPts val="600"/>
              </a:spcBef>
              <a:spcAft>
                <a:spcPts val="600"/>
              </a:spcAft>
              <a:buFont typeface="Arial" pitchFamily="34" charset="0"/>
              <a:buChar char="•"/>
            </a:pPr>
            <a:r>
              <a:rPr lang="en-US" sz="2000" b="0" dirty="0" smtClean="0">
                <a:solidFill>
                  <a:srgbClr val="003F6E"/>
                </a:solidFill>
                <a:latin typeface="Verdana" pitchFamily="34" charset="0"/>
                <a:ea typeface="+mn-ea"/>
                <a:cs typeface="ＭＳ Ｐゴシック"/>
              </a:rPr>
              <a:t>Are standards and frameworks consistent?</a:t>
            </a:r>
          </a:p>
          <a:p>
            <a:pPr marL="152400" indent="-152400" algn="l">
              <a:spcBef>
                <a:spcPct val="50000"/>
              </a:spcBef>
              <a:buFont typeface="Arial" pitchFamily="34" charset="0"/>
              <a:buChar char="•"/>
            </a:pPr>
            <a:endParaRPr lang="en-US" sz="2000" b="0" dirty="0">
              <a:solidFill>
                <a:schemeClr val="accent2"/>
              </a:solidFill>
            </a:endParaRPr>
          </a:p>
        </p:txBody>
      </p:sp>
      <p:sp>
        <p:nvSpPr>
          <p:cNvPr id="330756" name="Rectangle 4"/>
          <p:cNvSpPr>
            <a:spLocks noGrp="1" noChangeArrowheads="1"/>
          </p:cNvSpPr>
          <p:nvPr>
            <p:ph type="title"/>
          </p:nvPr>
        </p:nvSpPr>
        <p:spPr bwMode="auto">
          <a:xfrm>
            <a:off x="495300" y="357166"/>
            <a:ext cx="8886856" cy="1000132"/>
          </a:xfrm>
          <a:noFill/>
          <a:ln>
            <a:miter lim="800000"/>
            <a:headEnd/>
            <a:tailEnd/>
          </a:ln>
        </p:spPr>
        <p:txBody>
          <a:bodyPr vert="horz" wrap="square" lIns="91440" tIns="45720" rIns="91440" bIns="45720" numCol="1" anchor="t" anchorCtr="0" compatLnSpc="1">
            <a:prstTxWarp prst="textNoShape">
              <a:avLst/>
            </a:prstTxWarp>
          </a:bodyPr>
          <a:lstStyle/>
          <a:p>
            <a:r>
              <a:rPr lang="en-US" sz="3200" b="1" dirty="0" smtClean="0">
                <a:solidFill>
                  <a:schemeClr val="accent2"/>
                </a:solidFill>
              </a:rPr>
              <a:t>Meetings - Input </a:t>
            </a:r>
            <a:r>
              <a:rPr lang="en-US" sz="3200" b="1" dirty="0" smtClean="0">
                <a:solidFill>
                  <a:schemeClr val="accent2"/>
                </a:solidFill>
              </a:rPr>
              <a:t>questions to political Institutions </a:t>
            </a:r>
            <a:r>
              <a:rPr lang="en-US" sz="1800" b="1" dirty="0" smtClean="0">
                <a:solidFill>
                  <a:schemeClr val="accent2"/>
                </a:solidFill>
              </a:rPr>
              <a:t>(</a:t>
            </a:r>
            <a:r>
              <a:rPr lang="en-US" sz="1800" b="1" i="1" dirty="0" smtClean="0">
                <a:solidFill>
                  <a:schemeClr val="accent2"/>
                </a:solidFill>
              </a:rPr>
              <a:t>from the readiness index)</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6" name="Rectangle 4"/>
          <p:cNvSpPr>
            <a:spLocks noGrp="1" noChangeArrowheads="1"/>
          </p:cNvSpPr>
          <p:nvPr>
            <p:ph type="title"/>
          </p:nvPr>
        </p:nvSpPr>
        <p:spPr bwMode="auto">
          <a:xfrm>
            <a:off x="495300" y="357166"/>
            <a:ext cx="8886856" cy="1000132"/>
          </a:xfrm>
          <a:noFill/>
          <a:ln>
            <a:miter lim="800000"/>
            <a:headEnd/>
            <a:tailEnd/>
          </a:ln>
        </p:spPr>
        <p:txBody>
          <a:bodyPr vert="horz" wrap="square" lIns="91440" tIns="45720" rIns="91440" bIns="45720" numCol="1" anchor="t" anchorCtr="0" compatLnSpc="1">
            <a:prstTxWarp prst="textNoShape">
              <a:avLst/>
            </a:prstTxWarp>
          </a:bodyPr>
          <a:lstStyle/>
          <a:p>
            <a:r>
              <a:rPr lang="en-US" sz="3200" b="1" dirty="0" smtClean="0">
                <a:solidFill>
                  <a:schemeClr val="accent2"/>
                </a:solidFill>
              </a:rPr>
              <a:t>Certification process – collecting evidence – e-Competences</a:t>
            </a:r>
            <a:endParaRPr lang="en-US" sz="1800" b="1" i="1" dirty="0" smtClean="0">
              <a:solidFill>
                <a:schemeClr val="accent2"/>
              </a:solidFill>
            </a:endParaRPr>
          </a:p>
        </p:txBody>
      </p:sp>
      <p:pic>
        <p:nvPicPr>
          <p:cNvPr id="1027" name="Picture 3"/>
          <p:cNvPicPr>
            <a:picLocks noChangeAspect="1" noChangeArrowheads="1"/>
          </p:cNvPicPr>
          <p:nvPr/>
        </p:nvPicPr>
        <p:blipFill>
          <a:blip r:embed="rId2" cstate="print"/>
          <a:srcRect/>
          <a:stretch>
            <a:fillRect/>
          </a:stretch>
        </p:blipFill>
        <p:spPr bwMode="auto">
          <a:xfrm>
            <a:off x="377825" y="1508125"/>
            <a:ext cx="9156700" cy="38465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6" name="Rectangle 4"/>
          <p:cNvSpPr>
            <a:spLocks noGrp="1" noChangeArrowheads="1"/>
          </p:cNvSpPr>
          <p:nvPr>
            <p:ph type="title"/>
          </p:nvPr>
        </p:nvSpPr>
        <p:spPr bwMode="auto">
          <a:xfrm>
            <a:off x="495300" y="357166"/>
            <a:ext cx="8886856" cy="1000132"/>
          </a:xfrm>
          <a:noFill/>
          <a:ln>
            <a:miter lim="800000"/>
            <a:headEnd/>
            <a:tailEnd/>
          </a:ln>
        </p:spPr>
        <p:txBody>
          <a:bodyPr vert="horz" wrap="square" lIns="91440" tIns="45720" rIns="91440" bIns="45720" numCol="1" anchor="t" anchorCtr="0" compatLnSpc="1">
            <a:prstTxWarp prst="textNoShape">
              <a:avLst/>
            </a:prstTxWarp>
          </a:bodyPr>
          <a:lstStyle/>
          <a:p>
            <a:r>
              <a:rPr lang="en-US" sz="3200" b="1" dirty="0" smtClean="0">
                <a:solidFill>
                  <a:schemeClr val="accent2"/>
                </a:solidFill>
              </a:rPr>
              <a:t>Certification process – collecting evidence – Soft skills</a:t>
            </a:r>
            <a:endParaRPr lang="en-US" sz="1800" b="1" i="1" dirty="0" smtClean="0">
              <a:solidFill>
                <a:schemeClr val="accent2"/>
              </a:solidFill>
            </a:endParaRPr>
          </a:p>
        </p:txBody>
      </p:sp>
      <p:pic>
        <p:nvPicPr>
          <p:cNvPr id="2052" name="Picture 4"/>
          <p:cNvPicPr>
            <a:picLocks noChangeAspect="1" noChangeArrowheads="1"/>
          </p:cNvPicPr>
          <p:nvPr/>
        </p:nvPicPr>
        <p:blipFill>
          <a:blip r:embed="rId2" cstate="print"/>
          <a:srcRect/>
          <a:stretch>
            <a:fillRect/>
          </a:stretch>
        </p:blipFill>
        <p:spPr bwMode="auto">
          <a:xfrm>
            <a:off x="221565" y="2379663"/>
            <a:ext cx="9395129" cy="27638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705" name="Rectangle 9"/>
          <p:cNvSpPr>
            <a:spLocks noGrp="1" noChangeArrowheads="1"/>
          </p:cNvSpPr>
          <p:nvPr>
            <p:ph type="title"/>
          </p:nvPr>
        </p:nvSpPr>
        <p:spPr bwMode="auto">
          <a:xfrm>
            <a:off x="495300" y="1709738"/>
            <a:ext cx="8915400" cy="1143000"/>
          </a:xfrm>
          <a:noFill/>
          <a:ln>
            <a:miter lim="800000"/>
            <a:headEnd/>
            <a:tailEnd/>
          </a:ln>
        </p:spPr>
        <p:txBody>
          <a:bodyPr vert="horz" wrap="square" lIns="91440" tIns="45720" rIns="91440" bIns="45720" numCol="1" anchor="t" anchorCtr="0" compatLnSpc="1">
            <a:prstTxWarp prst="textNoShape">
              <a:avLst/>
            </a:prstTxWarp>
          </a:bodyPr>
          <a:lstStyle/>
          <a:p>
            <a:r>
              <a:rPr lang="it-IT" smtClean="0">
                <a:solidFill>
                  <a:schemeClr val="accent2"/>
                </a:solidFill>
                <a:latin typeface="Arial" charset="0"/>
              </a:rPr>
              <a:t>Thank you !</a:t>
            </a:r>
          </a:p>
        </p:txBody>
      </p:sp>
      <p:sp>
        <p:nvSpPr>
          <p:cNvPr id="285706" name="Text Box 10"/>
          <p:cNvSpPr txBox="1">
            <a:spLocks noChangeArrowheads="1"/>
          </p:cNvSpPr>
          <p:nvPr/>
        </p:nvSpPr>
        <p:spPr bwMode="auto">
          <a:xfrm>
            <a:off x="5381628" y="3813175"/>
            <a:ext cx="4558638" cy="2300799"/>
          </a:xfrm>
          <a:prstGeom prst="rect">
            <a:avLst/>
          </a:prstGeom>
          <a:noFill/>
          <a:ln w="9525" algn="ctr">
            <a:noFill/>
            <a:miter lim="800000"/>
            <a:headEnd/>
            <a:tailEnd/>
          </a:ln>
          <a:effectLst/>
        </p:spPr>
        <p:txBody>
          <a:bodyPr wrap="none" lIns="83988" tIns="41994" rIns="83988" bIns="41994">
            <a:spAutoFit/>
          </a:bodyPr>
          <a:lstStyle/>
          <a:p>
            <a:pPr algn="l"/>
            <a:r>
              <a:rPr lang="en-GB" sz="1800" dirty="0">
                <a:solidFill>
                  <a:schemeClr val="accent2"/>
                </a:solidFill>
                <a:latin typeface="Arial" charset="0"/>
              </a:rPr>
              <a:t>Clementina Marinoni</a:t>
            </a:r>
          </a:p>
          <a:p>
            <a:pPr algn="l"/>
            <a:r>
              <a:rPr lang="en-GB" sz="1800" b="0" i="1" dirty="0">
                <a:solidFill>
                  <a:schemeClr val="accent2"/>
                </a:solidFill>
                <a:latin typeface="Arial" charset="0"/>
              </a:rPr>
              <a:t>HR Project Promotion and Development</a:t>
            </a:r>
          </a:p>
          <a:p>
            <a:pPr algn="l"/>
            <a:r>
              <a:rPr lang="en-GB" sz="1800" b="0" dirty="0">
                <a:solidFill>
                  <a:schemeClr val="accent2"/>
                </a:solidFill>
                <a:latin typeface="Arial" charset="0"/>
              </a:rPr>
              <a:t>Head of Unit</a:t>
            </a:r>
          </a:p>
          <a:p>
            <a:pPr algn="l"/>
            <a:r>
              <a:rPr lang="en-GB" sz="1800" b="0" dirty="0" err="1">
                <a:solidFill>
                  <a:schemeClr val="accent2"/>
                </a:solidFill>
                <a:latin typeface="Arial" charset="0"/>
              </a:rPr>
              <a:t>Fondazione</a:t>
            </a:r>
            <a:r>
              <a:rPr lang="en-GB" sz="1800" b="0" dirty="0">
                <a:solidFill>
                  <a:schemeClr val="accent2"/>
                </a:solidFill>
                <a:latin typeface="Arial" charset="0"/>
              </a:rPr>
              <a:t> </a:t>
            </a:r>
            <a:r>
              <a:rPr lang="en-GB" sz="1800" b="0" dirty="0" err="1">
                <a:solidFill>
                  <a:schemeClr val="accent2"/>
                </a:solidFill>
                <a:latin typeface="Arial" charset="0"/>
              </a:rPr>
              <a:t>Politecnico</a:t>
            </a:r>
            <a:r>
              <a:rPr lang="en-GB" sz="1800" b="0" dirty="0">
                <a:solidFill>
                  <a:schemeClr val="accent2"/>
                </a:solidFill>
                <a:latin typeface="Arial" charset="0"/>
              </a:rPr>
              <a:t> </a:t>
            </a:r>
            <a:r>
              <a:rPr lang="en-GB" sz="1800" b="0" dirty="0" err="1">
                <a:solidFill>
                  <a:schemeClr val="accent2"/>
                </a:solidFill>
                <a:latin typeface="Arial" charset="0"/>
              </a:rPr>
              <a:t>di</a:t>
            </a:r>
            <a:r>
              <a:rPr lang="en-GB" sz="1800" b="0" dirty="0">
                <a:solidFill>
                  <a:schemeClr val="accent2"/>
                </a:solidFill>
                <a:latin typeface="Arial" charset="0"/>
              </a:rPr>
              <a:t> Milano</a:t>
            </a:r>
          </a:p>
          <a:p>
            <a:pPr algn="l"/>
            <a:r>
              <a:rPr lang="en-GB" sz="1800" b="0" dirty="0" smtClean="0">
                <a:solidFill>
                  <a:schemeClr val="accent2"/>
                </a:solidFill>
                <a:latin typeface="Arial" charset="0"/>
              </a:rPr>
              <a:t>Piazza Leonardo, 32 </a:t>
            </a:r>
          </a:p>
          <a:p>
            <a:pPr algn="l"/>
            <a:r>
              <a:rPr lang="en-GB" sz="1800" b="0" dirty="0" smtClean="0">
                <a:solidFill>
                  <a:schemeClr val="accent2"/>
                </a:solidFill>
                <a:latin typeface="Arial" charset="0"/>
              </a:rPr>
              <a:t>20133 </a:t>
            </a:r>
            <a:r>
              <a:rPr lang="en-GB" sz="1800" b="0" dirty="0">
                <a:solidFill>
                  <a:schemeClr val="accent2"/>
                </a:solidFill>
                <a:latin typeface="Arial" charset="0"/>
              </a:rPr>
              <a:t>Milano – I</a:t>
            </a:r>
          </a:p>
          <a:p>
            <a:pPr algn="l"/>
            <a:r>
              <a:rPr lang="en-GB" sz="1800" b="0" dirty="0">
                <a:solidFill>
                  <a:schemeClr val="accent2"/>
                </a:solidFill>
                <a:latin typeface="Arial" charset="0"/>
              </a:rPr>
              <a:t>+39 02 2399 9168</a:t>
            </a:r>
          </a:p>
          <a:p>
            <a:pPr algn="l"/>
            <a:r>
              <a:rPr lang="en-GB" sz="1800" b="0" dirty="0" smtClean="0">
                <a:solidFill>
                  <a:schemeClr val="accent2"/>
                </a:solidFill>
                <a:latin typeface="Arial" charset="0"/>
                <a:hlinkClick r:id="rId2"/>
              </a:rPr>
              <a:t>Clementina.Marinoni@fondazione.polimi.it</a:t>
            </a:r>
            <a:r>
              <a:rPr lang="en-GB" sz="1800" b="0" dirty="0" smtClean="0">
                <a:solidFill>
                  <a:schemeClr val="accent2"/>
                </a:solidFill>
                <a:latin typeface="Arial" charset="0"/>
              </a:rPr>
              <a:t> </a:t>
            </a:r>
            <a:endParaRPr lang="en-GB" sz="1800" b="0" dirty="0">
              <a:solidFill>
                <a:schemeClr val="accent2"/>
              </a:solidFill>
              <a:latin typeface="Arial" charset="0"/>
            </a:endParaRPr>
          </a:p>
        </p:txBody>
      </p:sp>
      <p:sp>
        <p:nvSpPr>
          <p:cNvPr id="285707" name="Text Box 11"/>
          <p:cNvSpPr txBox="1">
            <a:spLocks noChangeArrowheads="1"/>
          </p:cNvSpPr>
          <p:nvPr/>
        </p:nvSpPr>
        <p:spPr bwMode="auto">
          <a:xfrm>
            <a:off x="273050" y="3789363"/>
            <a:ext cx="4232275" cy="2279650"/>
          </a:xfrm>
          <a:prstGeom prst="rect">
            <a:avLst/>
          </a:prstGeom>
          <a:noFill/>
          <a:ln w="9525" algn="ctr">
            <a:noFill/>
            <a:miter lim="800000"/>
            <a:headEnd/>
            <a:tailEnd/>
          </a:ln>
          <a:effectLst/>
        </p:spPr>
        <p:txBody>
          <a:bodyPr wrap="none" lIns="83988" tIns="41994" rIns="83988" bIns="41994">
            <a:spAutoFit/>
          </a:bodyPr>
          <a:lstStyle/>
          <a:p>
            <a:pPr algn="l"/>
            <a:r>
              <a:rPr lang="en-GB" sz="1800" dirty="0" smtClean="0">
                <a:solidFill>
                  <a:schemeClr val="accent2"/>
                </a:solidFill>
                <a:latin typeface="Arial" charset="0"/>
              </a:rPr>
              <a:t>Angela Giordano</a:t>
            </a:r>
            <a:endParaRPr lang="en-GB" sz="1800" dirty="0">
              <a:solidFill>
                <a:schemeClr val="accent2"/>
              </a:solidFill>
              <a:latin typeface="Arial" charset="0"/>
            </a:endParaRPr>
          </a:p>
          <a:p>
            <a:pPr algn="l"/>
            <a:r>
              <a:rPr lang="en-GB" sz="1800" b="0" i="1" dirty="0">
                <a:solidFill>
                  <a:schemeClr val="accent2"/>
                </a:solidFill>
                <a:latin typeface="Arial" charset="0"/>
              </a:rPr>
              <a:t>HR Project Promotion and Development</a:t>
            </a:r>
          </a:p>
          <a:p>
            <a:pPr algn="l"/>
            <a:r>
              <a:rPr lang="en-GB" sz="1800" b="0" dirty="0">
                <a:solidFill>
                  <a:schemeClr val="accent2"/>
                </a:solidFill>
                <a:latin typeface="Arial" charset="0"/>
              </a:rPr>
              <a:t>Project Manager</a:t>
            </a:r>
          </a:p>
          <a:p>
            <a:pPr algn="l"/>
            <a:r>
              <a:rPr lang="en-GB" sz="1800" b="0" dirty="0" err="1">
                <a:solidFill>
                  <a:schemeClr val="accent2"/>
                </a:solidFill>
                <a:latin typeface="Arial" charset="0"/>
              </a:rPr>
              <a:t>Fondazione</a:t>
            </a:r>
            <a:r>
              <a:rPr lang="en-GB" sz="1800" b="0" dirty="0">
                <a:solidFill>
                  <a:schemeClr val="accent2"/>
                </a:solidFill>
                <a:latin typeface="Arial" charset="0"/>
              </a:rPr>
              <a:t> </a:t>
            </a:r>
            <a:r>
              <a:rPr lang="en-GB" sz="1800" b="0" dirty="0" err="1">
                <a:solidFill>
                  <a:schemeClr val="accent2"/>
                </a:solidFill>
                <a:latin typeface="Arial" charset="0"/>
              </a:rPr>
              <a:t>Politecnico</a:t>
            </a:r>
            <a:r>
              <a:rPr lang="en-GB" sz="1800" b="0" dirty="0">
                <a:solidFill>
                  <a:schemeClr val="accent2"/>
                </a:solidFill>
                <a:latin typeface="Arial" charset="0"/>
              </a:rPr>
              <a:t> </a:t>
            </a:r>
            <a:r>
              <a:rPr lang="en-GB" sz="1800" b="0" dirty="0" err="1">
                <a:solidFill>
                  <a:schemeClr val="accent2"/>
                </a:solidFill>
                <a:latin typeface="Arial" charset="0"/>
              </a:rPr>
              <a:t>di</a:t>
            </a:r>
            <a:r>
              <a:rPr lang="en-GB" sz="1800" b="0" dirty="0">
                <a:solidFill>
                  <a:schemeClr val="accent2"/>
                </a:solidFill>
                <a:latin typeface="Arial" charset="0"/>
              </a:rPr>
              <a:t> Milano</a:t>
            </a:r>
          </a:p>
          <a:p>
            <a:pPr algn="l"/>
            <a:r>
              <a:rPr lang="en-GB" sz="1800" b="0" dirty="0" smtClean="0">
                <a:solidFill>
                  <a:schemeClr val="accent2"/>
                </a:solidFill>
                <a:latin typeface="Arial" charset="0"/>
              </a:rPr>
              <a:t>Piazza Leonardo, 32</a:t>
            </a:r>
            <a:endParaRPr lang="en-GB" sz="1800" b="0" dirty="0">
              <a:solidFill>
                <a:schemeClr val="accent2"/>
              </a:solidFill>
              <a:latin typeface="Arial" charset="0"/>
            </a:endParaRPr>
          </a:p>
          <a:p>
            <a:pPr algn="l"/>
            <a:r>
              <a:rPr lang="en-GB" sz="1800" b="0" dirty="0">
                <a:solidFill>
                  <a:schemeClr val="accent2"/>
                </a:solidFill>
                <a:latin typeface="Arial" charset="0"/>
              </a:rPr>
              <a:t>20133 Milano – I</a:t>
            </a:r>
          </a:p>
          <a:p>
            <a:pPr algn="l"/>
            <a:r>
              <a:rPr lang="en-GB" sz="1800" b="0" dirty="0">
                <a:solidFill>
                  <a:schemeClr val="accent2"/>
                </a:solidFill>
                <a:latin typeface="Arial" charset="0"/>
              </a:rPr>
              <a:t>+39 02 2399 </a:t>
            </a:r>
            <a:r>
              <a:rPr lang="en-GB" sz="1800" b="0" dirty="0" smtClean="0">
                <a:solidFill>
                  <a:schemeClr val="accent2"/>
                </a:solidFill>
                <a:latin typeface="Arial" charset="0"/>
              </a:rPr>
              <a:t>9169</a:t>
            </a:r>
            <a:endParaRPr lang="en-GB" sz="1800" b="0" dirty="0">
              <a:solidFill>
                <a:schemeClr val="accent2"/>
              </a:solidFill>
              <a:latin typeface="Arial" charset="0"/>
            </a:endParaRPr>
          </a:p>
          <a:p>
            <a:pPr algn="l"/>
            <a:r>
              <a:rPr lang="en-GB" sz="1800" b="0" dirty="0" smtClean="0">
                <a:solidFill>
                  <a:schemeClr val="accent2"/>
                </a:solidFill>
                <a:latin typeface="Arial" charset="0"/>
                <a:hlinkClick r:id="rId3"/>
              </a:rPr>
              <a:t>Angela.Giordano@fondazione.polimi.it</a:t>
            </a:r>
            <a:r>
              <a:rPr lang="en-GB" sz="1800" b="0" dirty="0" smtClean="0">
                <a:solidFill>
                  <a:schemeClr val="accent2"/>
                </a:solidFill>
                <a:latin typeface="Arial" charset="0"/>
              </a:rPr>
              <a:t> </a:t>
            </a:r>
            <a:endParaRPr lang="en-GB" sz="1800" b="0" dirty="0">
              <a:solidFill>
                <a:schemeClr val="accent2"/>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ext Box 2"/>
          <p:cNvSpPr txBox="1">
            <a:spLocks noChangeArrowheads="1"/>
          </p:cNvSpPr>
          <p:nvPr/>
        </p:nvSpPr>
        <p:spPr bwMode="auto">
          <a:xfrm>
            <a:off x="776288" y="1341438"/>
            <a:ext cx="8353425" cy="1469803"/>
          </a:xfrm>
          <a:prstGeom prst="rect">
            <a:avLst/>
          </a:prstGeom>
          <a:noFill/>
          <a:ln w="9525" algn="ctr">
            <a:noFill/>
            <a:miter lim="800000"/>
            <a:headEnd/>
            <a:tailEnd/>
          </a:ln>
          <a:effectLst/>
        </p:spPr>
        <p:txBody>
          <a:bodyPr lIns="83988" tIns="41994" rIns="83988" bIns="41994">
            <a:spAutoFit/>
          </a:bodyPr>
          <a:lstStyle/>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sz="2000" b="0" dirty="0" err="1" smtClean="0">
                <a:solidFill>
                  <a:srgbClr val="003F6E"/>
                </a:solidFill>
                <a:latin typeface="Verdana" pitchFamily="34" charset="0"/>
                <a:ea typeface="+mn-ea"/>
                <a:cs typeface="ＭＳ Ｐゴシック"/>
              </a:rPr>
              <a:t>e-Competences</a:t>
            </a:r>
            <a:r>
              <a:rPr lang="it-IT" sz="2000" b="0" dirty="0" smtClean="0">
                <a:solidFill>
                  <a:srgbClr val="003F6E"/>
                </a:solidFill>
                <a:latin typeface="Verdana" pitchFamily="34" charset="0"/>
                <a:ea typeface="+mn-ea"/>
                <a:cs typeface="ＭＳ Ｐゴシック"/>
              </a:rPr>
              <a:t> </a:t>
            </a:r>
            <a:r>
              <a:rPr lang="it-IT" sz="2000" b="0" dirty="0" err="1" smtClean="0">
                <a:solidFill>
                  <a:srgbClr val="003F6E"/>
                </a:solidFill>
                <a:latin typeface="Verdana" pitchFamily="34" charset="0"/>
                <a:ea typeface="+mn-ea"/>
                <a:cs typeface="ＭＳ Ｐゴシック"/>
              </a:rPr>
              <a:t>related</a:t>
            </a:r>
            <a:r>
              <a:rPr lang="it-IT" sz="2000" b="0" dirty="0" smtClean="0">
                <a:solidFill>
                  <a:srgbClr val="003F6E"/>
                </a:solidFill>
                <a:latin typeface="Verdana" pitchFamily="34" charset="0"/>
                <a:ea typeface="+mn-ea"/>
                <a:cs typeface="ＭＳ Ｐゴシック"/>
              </a:rPr>
              <a:t> </a:t>
            </a:r>
            <a:r>
              <a:rPr lang="it-IT" sz="2000" b="0" dirty="0" err="1" smtClean="0">
                <a:solidFill>
                  <a:srgbClr val="003F6E"/>
                </a:solidFill>
                <a:latin typeface="Verdana" pitchFamily="34" charset="0"/>
                <a:ea typeface="+mn-ea"/>
                <a:cs typeface="ＭＳ Ｐゴシック"/>
              </a:rPr>
              <a:t>to</a:t>
            </a:r>
            <a:r>
              <a:rPr lang="it-IT" sz="2000" b="0" dirty="0" smtClean="0">
                <a:solidFill>
                  <a:srgbClr val="003F6E"/>
                </a:solidFill>
                <a:latin typeface="Verdana" pitchFamily="34" charset="0"/>
                <a:ea typeface="+mn-ea"/>
                <a:cs typeface="ＭＳ Ｐゴシック"/>
              </a:rPr>
              <a:t> the ICT </a:t>
            </a:r>
            <a:r>
              <a:rPr lang="it-IT" sz="2000" b="0" dirty="0" err="1" smtClean="0">
                <a:solidFill>
                  <a:srgbClr val="003F6E"/>
                </a:solidFill>
                <a:latin typeface="Verdana" pitchFamily="34" charset="0"/>
                <a:ea typeface="+mn-ea"/>
                <a:cs typeface="ＭＳ Ｐゴシック"/>
              </a:rPr>
              <a:t>sectors</a:t>
            </a:r>
            <a:r>
              <a:rPr lang="it-IT" sz="2000" b="0" dirty="0" smtClean="0">
                <a:solidFill>
                  <a:srgbClr val="003F6E"/>
                </a:solidFill>
                <a:latin typeface="Verdana" pitchFamily="34" charset="0"/>
                <a:ea typeface="+mn-ea"/>
                <a:cs typeface="ＭＳ Ｐゴシック"/>
              </a:rPr>
              <a:t>.</a:t>
            </a:r>
            <a:endParaRPr lang="it-IT" sz="2000" b="0" dirty="0">
              <a:solidFill>
                <a:srgbClr val="003F6E"/>
              </a:solidFill>
              <a:latin typeface="Verdana" pitchFamily="34" charset="0"/>
              <a:ea typeface="+mn-ea"/>
              <a:cs typeface="ＭＳ Ｐゴシック"/>
            </a:endParaRP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sz="2000" b="0" dirty="0" smtClean="0">
                <a:solidFill>
                  <a:srgbClr val="003F6E"/>
                </a:solidFill>
                <a:latin typeface="Verdana" pitchFamily="34" charset="0"/>
                <a:ea typeface="+mn-ea"/>
                <a:cs typeface="ＭＳ Ｐゴシック"/>
              </a:rPr>
              <a:t>Soft </a:t>
            </a:r>
            <a:r>
              <a:rPr lang="it-IT" sz="2000" b="0" dirty="0" err="1" smtClean="0">
                <a:solidFill>
                  <a:srgbClr val="003F6E"/>
                </a:solidFill>
                <a:latin typeface="Verdana" pitchFamily="34" charset="0"/>
                <a:ea typeface="+mn-ea"/>
                <a:cs typeface="ＭＳ Ｐゴシック"/>
              </a:rPr>
              <a:t>skills</a:t>
            </a:r>
            <a:r>
              <a:rPr lang="it-IT" sz="2000" b="0" dirty="0" smtClean="0">
                <a:solidFill>
                  <a:schemeClr val="accent2"/>
                </a:solidFill>
              </a:rPr>
              <a:t>.</a:t>
            </a:r>
            <a:endParaRPr lang="it-IT" sz="2000" b="0" dirty="0">
              <a:solidFill>
                <a:schemeClr val="accent2"/>
              </a:solidFill>
            </a:endParaRPr>
          </a:p>
          <a:p>
            <a:pPr marL="152400" indent="-152400" algn="l">
              <a:spcBef>
                <a:spcPct val="50000"/>
              </a:spcBef>
              <a:spcAft>
                <a:spcPts val="600"/>
              </a:spcAft>
            </a:pPr>
            <a:r>
              <a:rPr lang="it-IT" sz="2000" b="0" dirty="0" smtClean="0">
                <a:solidFill>
                  <a:schemeClr val="accent2"/>
                </a:solidFill>
              </a:rPr>
              <a:t> </a:t>
            </a:r>
            <a:endParaRPr lang="it-IT" sz="2000" b="0" dirty="0">
              <a:solidFill>
                <a:schemeClr val="accent2"/>
              </a:solidFill>
            </a:endParaRPr>
          </a:p>
        </p:txBody>
      </p:sp>
      <p:sp>
        <p:nvSpPr>
          <p:cNvPr id="330756" name="Rectangle 4"/>
          <p:cNvSpPr>
            <a:spLocks noGrp="1" noChangeArrowheads="1"/>
          </p:cNvSpPr>
          <p:nvPr>
            <p:ph type="title"/>
          </p:nvPr>
        </p:nvSpPr>
        <p:spPr bwMode="auto">
          <a:xfrm>
            <a:off x="495300" y="485775"/>
            <a:ext cx="8915400" cy="711200"/>
          </a:xfrm>
          <a:noFill/>
          <a:ln>
            <a:miter lim="800000"/>
            <a:headEnd/>
            <a:tailEnd/>
          </a:ln>
        </p:spPr>
        <p:txBody>
          <a:bodyPr vert="horz" wrap="square" lIns="91440" tIns="45720" rIns="91440" bIns="45720" numCol="1" anchor="t" anchorCtr="0" compatLnSpc="1">
            <a:prstTxWarp prst="textNoShape">
              <a:avLst/>
            </a:prstTxWarp>
          </a:bodyPr>
          <a:lstStyle/>
          <a:p>
            <a:pPr algn="l"/>
            <a:r>
              <a:rPr lang="it-IT" sz="3200" b="1" dirty="0" smtClean="0">
                <a:solidFill>
                  <a:schemeClr val="accent2"/>
                </a:solidFill>
              </a:rPr>
              <a:t>Focus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ext Box 2"/>
          <p:cNvSpPr txBox="1">
            <a:spLocks noChangeArrowheads="1"/>
          </p:cNvSpPr>
          <p:nvPr/>
        </p:nvSpPr>
        <p:spPr bwMode="auto">
          <a:xfrm>
            <a:off x="776288" y="1341438"/>
            <a:ext cx="8353425" cy="3624239"/>
          </a:xfrm>
          <a:prstGeom prst="rect">
            <a:avLst/>
          </a:prstGeom>
          <a:noFill/>
          <a:ln w="9525" algn="ctr">
            <a:noFill/>
            <a:miter lim="800000"/>
            <a:headEnd/>
            <a:tailEnd/>
          </a:ln>
          <a:effectLst/>
        </p:spPr>
        <p:txBody>
          <a:bodyPr lIns="83988" tIns="41994" rIns="83988" bIns="41994">
            <a:spAutoFit/>
          </a:bodyPr>
          <a:lstStyle/>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rgbClr val="003F6E"/>
                </a:solidFill>
                <a:latin typeface="Verdana" pitchFamily="34" charset="0"/>
                <a:ea typeface="+mn-ea"/>
                <a:cs typeface="ＭＳ Ｐゴシック"/>
              </a:rPr>
              <a:t>e-Competences</a:t>
            </a:r>
            <a:r>
              <a:rPr lang="en-US" sz="2000" b="0" dirty="0" smtClean="0">
                <a:solidFill>
                  <a:srgbClr val="003F6E"/>
                </a:solidFill>
                <a:latin typeface="Verdana" pitchFamily="34" charset="0"/>
                <a:ea typeface="+mn-ea"/>
                <a:cs typeface="ＭＳ Ｐゴシック"/>
              </a:rPr>
              <a:t>: through the European e-</a:t>
            </a:r>
            <a:r>
              <a:rPr lang="en-US" sz="2000" b="0" dirty="0" err="1" smtClean="0">
                <a:solidFill>
                  <a:srgbClr val="003F6E"/>
                </a:solidFill>
                <a:latin typeface="Verdana" pitchFamily="34" charset="0"/>
                <a:ea typeface="+mn-ea"/>
                <a:cs typeface="ＭＳ Ｐゴシック"/>
              </a:rPr>
              <a:t>Comptence</a:t>
            </a:r>
            <a:r>
              <a:rPr lang="en-US" sz="2000" b="0" dirty="0" smtClean="0">
                <a:solidFill>
                  <a:srgbClr val="003F6E"/>
                </a:solidFill>
                <a:latin typeface="Verdana" pitchFamily="34" charset="0"/>
                <a:ea typeface="+mn-ea"/>
                <a:cs typeface="ＭＳ Ｐゴシック"/>
              </a:rPr>
              <a:t> Framework, developed with the help of the main companies operating in Europe and worldwide (both IT providers and end-users) together with experts nominated by the CEN/ISSS e-Skills Workshop (supported by the European Commission – DG Enterprise) and universities;</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hlinkClick r:id="rId2"/>
              </a:rPr>
              <a:t>www.ecompetences.eu</a:t>
            </a:r>
            <a:r>
              <a:rPr lang="en-US" sz="2000" b="0" dirty="0" smtClean="0">
                <a:solidFill>
                  <a:srgbClr val="003F6E"/>
                </a:solidFill>
                <a:latin typeface="Verdana" pitchFamily="34" charset="0"/>
                <a:ea typeface="+mn-ea"/>
                <a:cs typeface="ＭＳ Ｐゴシック"/>
              </a:rPr>
              <a:t> – CEN/ISSS </a:t>
            </a:r>
            <a:r>
              <a:rPr lang="en-US" sz="2000" b="0" dirty="0" err="1" smtClean="0">
                <a:solidFill>
                  <a:srgbClr val="003F6E"/>
                </a:solidFill>
                <a:latin typeface="Verdana" pitchFamily="34" charset="0"/>
                <a:ea typeface="+mn-ea"/>
                <a:cs typeface="ＭＳ Ｐゴシック"/>
              </a:rPr>
              <a:t>eSkills</a:t>
            </a:r>
            <a:r>
              <a:rPr lang="en-US" sz="2000" b="0" dirty="0" smtClean="0">
                <a:solidFill>
                  <a:srgbClr val="003F6E"/>
                </a:solidFill>
                <a:latin typeface="Verdana" pitchFamily="34" charset="0"/>
                <a:ea typeface="+mn-ea"/>
                <a:cs typeface="ＭＳ Ｐゴシック"/>
              </a:rPr>
              <a:t> Workshop and DG Enterprise.</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rgbClr val="003F6E"/>
                </a:solidFill>
                <a:latin typeface="Verdana" pitchFamily="34" charset="0"/>
                <a:ea typeface="+mn-ea"/>
                <a:cs typeface="ＭＳ Ｐゴシック"/>
              </a:rPr>
              <a:t>Soft skills</a:t>
            </a:r>
            <a:r>
              <a:rPr lang="en-US" sz="2000" b="0" dirty="0" smtClean="0">
                <a:solidFill>
                  <a:srgbClr val="003F6E"/>
                </a:solidFill>
                <a:latin typeface="Verdana" pitchFamily="34" charset="0"/>
                <a:ea typeface="+mn-ea"/>
                <a:cs typeface="ＭＳ Ｐゴシック"/>
              </a:rPr>
              <a:t>: through the DOSY Framework, developed by SCIENTER in a previous European project.</a:t>
            </a:r>
          </a:p>
        </p:txBody>
      </p:sp>
      <p:sp>
        <p:nvSpPr>
          <p:cNvPr id="330756" name="Rectangle 4"/>
          <p:cNvSpPr>
            <a:spLocks noGrp="1" noChangeArrowheads="1"/>
          </p:cNvSpPr>
          <p:nvPr>
            <p:ph type="title"/>
          </p:nvPr>
        </p:nvSpPr>
        <p:spPr bwMode="auto">
          <a:xfrm>
            <a:off x="495300" y="485775"/>
            <a:ext cx="8915400" cy="711200"/>
          </a:xfrm>
          <a:noFill/>
          <a:ln>
            <a:miter lim="800000"/>
            <a:headEnd/>
            <a:tailEnd/>
          </a:ln>
        </p:spPr>
        <p:txBody>
          <a:bodyPr vert="horz" wrap="square" lIns="91440" tIns="45720" rIns="91440" bIns="45720" numCol="1" anchor="t" anchorCtr="0" compatLnSpc="1">
            <a:prstTxWarp prst="textNoShape">
              <a:avLst/>
            </a:prstTxWarp>
          </a:bodyPr>
          <a:lstStyle/>
          <a:p>
            <a:pPr algn="l"/>
            <a:r>
              <a:rPr lang="it-IT" sz="3200" b="1" dirty="0" smtClean="0">
                <a:solidFill>
                  <a:schemeClr val="accent2"/>
                </a:solidFill>
              </a:rPr>
              <a:t>The </a:t>
            </a:r>
            <a:r>
              <a:rPr lang="it-IT" sz="3200" b="1" dirty="0" err="1" smtClean="0">
                <a:solidFill>
                  <a:schemeClr val="accent2"/>
                </a:solidFill>
              </a:rPr>
              <a:t>reference</a:t>
            </a:r>
            <a:r>
              <a:rPr lang="it-IT" sz="3200" b="1" dirty="0" smtClean="0">
                <a:solidFill>
                  <a:schemeClr val="accent2"/>
                </a:solidFill>
              </a:rPr>
              <a:t> </a:t>
            </a:r>
            <a:r>
              <a:rPr lang="it-IT" sz="3200" b="1" dirty="0" err="1" smtClean="0">
                <a:solidFill>
                  <a:schemeClr val="accent2"/>
                </a:solidFill>
              </a:rPr>
              <a:t>competence</a:t>
            </a:r>
            <a:r>
              <a:rPr lang="it-IT" sz="3200" b="1" dirty="0" smtClean="0">
                <a:solidFill>
                  <a:schemeClr val="accent2"/>
                </a:solidFill>
              </a:rPr>
              <a:t> </a:t>
            </a:r>
            <a:r>
              <a:rPr lang="it-IT" sz="3200" b="1" dirty="0" err="1" smtClean="0">
                <a:solidFill>
                  <a:schemeClr val="accent2"/>
                </a:solidFill>
              </a:rPr>
              <a:t>Frameworks</a:t>
            </a:r>
            <a:endParaRPr lang="it-IT" sz="3200" b="1" dirty="0" smtClean="0">
              <a:solidFill>
                <a:schemeClr val="accent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6" name="Rectangle 4"/>
          <p:cNvSpPr>
            <a:spLocks noGrp="1" noChangeArrowheads="1"/>
          </p:cNvSpPr>
          <p:nvPr>
            <p:ph type="title"/>
          </p:nvPr>
        </p:nvSpPr>
        <p:spPr bwMode="auto">
          <a:xfrm>
            <a:off x="495300" y="485775"/>
            <a:ext cx="8915400" cy="7112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3200" b="1" dirty="0" smtClean="0">
                <a:solidFill>
                  <a:schemeClr val="accent2"/>
                </a:solidFill>
              </a:rPr>
              <a:t>The e-CF in brief </a:t>
            </a:r>
            <a:br>
              <a:rPr lang="en-US" sz="3200" b="1" dirty="0" smtClean="0">
                <a:solidFill>
                  <a:schemeClr val="accent2"/>
                </a:solidFill>
              </a:rPr>
            </a:br>
            <a:endParaRPr lang="it-IT" sz="3200" b="1" dirty="0" smtClean="0">
              <a:solidFill>
                <a:schemeClr val="accent2"/>
              </a:solidFill>
            </a:endParaRPr>
          </a:p>
        </p:txBody>
      </p:sp>
      <p:pic>
        <p:nvPicPr>
          <p:cNvPr id="4" name="Picture 5"/>
          <p:cNvPicPr>
            <a:picLocks noChangeAspect="1" noChangeArrowheads="1"/>
          </p:cNvPicPr>
          <p:nvPr/>
        </p:nvPicPr>
        <p:blipFill>
          <a:blip r:embed="rId2" cstate="print"/>
          <a:srcRect l="31500" t="12596" r="26250" b="6299"/>
          <a:stretch>
            <a:fillRect/>
          </a:stretch>
        </p:blipFill>
        <p:spPr bwMode="auto">
          <a:xfrm>
            <a:off x="4067175" y="693738"/>
            <a:ext cx="5040313" cy="6048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6" name="Rectangle 4"/>
          <p:cNvSpPr>
            <a:spLocks noGrp="1" noChangeArrowheads="1"/>
          </p:cNvSpPr>
          <p:nvPr>
            <p:ph type="title"/>
          </p:nvPr>
        </p:nvSpPr>
        <p:spPr bwMode="auto">
          <a:xfrm>
            <a:off x="495300" y="485775"/>
            <a:ext cx="8915400" cy="7112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3200" b="1" dirty="0" smtClean="0">
                <a:solidFill>
                  <a:schemeClr val="accent2"/>
                </a:solidFill>
              </a:rPr>
              <a:t>The </a:t>
            </a:r>
            <a:r>
              <a:rPr lang="en-US" sz="3200" b="1" dirty="0" err="1" smtClean="0">
                <a:solidFill>
                  <a:schemeClr val="accent2"/>
                </a:solidFill>
              </a:rPr>
              <a:t>Dosy</a:t>
            </a:r>
            <a:r>
              <a:rPr lang="en-US" sz="3200" b="1" dirty="0" smtClean="0">
                <a:solidFill>
                  <a:schemeClr val="accent2"/>
                </a:solidFill>
              </a:rPr>
              <a:t> in brief (Abstract) </a:t>
            </a:r>
            <a:br>
              <a:rPr lang="en-US" sz="3200" b="1" dirty="0" smtClean="0">
                <a:solidFill>
                  <a:schemeClr val="accent2"/>
                </a:solidFill>
              </a:rPr>
            </a:br>
            <a:endParaRPr lang="it-IT" sz="3200" b="1" dirty="0" smtClean="0">
              <a:solidFill>
                <a:schemeClr val="accent2"/>
              </a:solidFill>
            </a:endParaRPr>
          </a:p>
        </p:txBody>
      </p:sp>
      <p:pic>
        <p:nvPicPr>
          <p:cNvPr id="2050" name="Picture 2"/>
          <p:cNvPicPr>
            <a:picLocks noChangeAspect="1" noChangeArrowheads="1"/>
          </p:cNvPicPr>
          <p:nvPr/>
        </p:nvPicPr>
        <p:blipFill>
          <a:blip r:embed="rId2" cstate="print"/>
          <a:srcRect/>
          <a:stretch>
            <a:fillRect/>
          </a:stretch>
        </p:blipFill>
        <p:spPr bwMode="auto">
          <a:xfrm>
            <a:off x="881034" y="1129728"/>
            <a:ext cx="8616979" cy="486784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ext Box 2"/>
          <p:cNvSpPr txBox="1">
            <a:spLocks noChangeArrowheads="1"/>
          </p:cNvSpPr>
          <p:nvPr/>
        </p:nvSpPr>
        <p:spPr bwMode="auto">
          <a:xfrm>
            <a:off x="776288" y="1341438"/>
            <a:ext cx="8353425" cy="4424458"/>
          </a:xfrm>
          <a:prstGeom prst="rect">
            <a:avLst/>
          </a:prstGeom>
          <a:noFill/>
          <a:ln w="9525" algn="ctr">
            <a:noFill/>
            <a:miter lim="800000"/>
            <a:headEnd/>
            <a:tailEnd/>
          </a:ln>
          <a:effectLst/>
        </p:spPr>
        <p:txBody>
          <a:bodyPr lIns="83988" tIns="41994" rIns="83988" bIns="41994">
            <a:spAutoFit/>
          </a:bodyPr>
          <a:lstStyle/>
          <a:p>
            <a:pPr marL="152400" indent="-152400" algn="just">
              <a:lnSpc>
                <a:spcPct val="90000"/>
              </a:lnSpc>
              <a:spcBef>
                <a:spcPct val="50000"/>
              </a:spcBef>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rgbClr val="003F6E"/>
                </a:solidFill>
                <a:latin typeface="Verdana" pitchFamily="34" charset="0"/>
                <a:ea typeface="+mn-ea"/>
                <a:cs typeface="ＭＳ Ｐゴシック"/>
              </a:rPr>
              <a:t>In The UK</a:t>
            </a:r>
            <a:r>
              <a:rPr lang="en-US" sz="2000" b="0" dirty="0" smtClean="0">
                <a:solidFill>
                  <a:srgbClr val="003F6E"/>
                </a:solidFill>
                <a:latin typeface="Verdana" pitchFamily="34" charset="0"/>
                <a:ea typeface="+mn-ea"/>
                <a:cs typeface="ＭＳ Ｐゴシック"/>
              </a:rPr>
              <a:t>, recognition is mainly based on “observation” of candidates during the job. Specific stage sessions are planned also for adult people with paid subsistence costs);</a:t>
            </a:r>
          </a:p>
          <a:p>
            <a:pPr marL="152400" indent="-152400" algn="just">
              <a:lnSpc>
                <a:spcPct val="90000"/>
              </a:lnSpc>
              <a:spcBef>
                <a:spcPct val="50000"/>
              </a:spcBef>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rgbClr val="003F6E"/>
                </a:solidFill>
                <a:latin typeface="Verdana" pitchFamily="34" charset="0"/>
                <a:ea typeface="+mn-ea"/>
                <a:cs typeface="ＭＳ Ｐゴシック"/>
              </a:rPr>
              <a:t>In The Netherlands</a:t>
            </a:r>
            <a:r>
              <a:rPr lang="en-US" sz="2000" b="0" dirty="0" smtClean="0">
                <a:solidFill>
                  <a:srgbClr val="003F6E"/>
                </a:solidFill>
                <a:latin typeface="Verdana" pitchFamily="34" charset="0"/>
                <a:ea typeface="+mn-ea"/>
                <a:cs typeface="ＭＳ Ｐゴシック"/>
              </a:rPr>
              <a:t>, the focus is mainly on “valuation” of skills instead of their “evaluation”, mainly on skills developed in voluntary services. Hence they use coaching, mentoring, counseling, to help candidates “rise awareness” of their capacities. The recognition process is quite close to that one being implemented in Italy;</a:t>
            </a:r>
          </a:p>
          <a:p>
            <a:pPr marL="152400" indent="-152400" algn="just">
              <a:lnSpc>
                <a:spcPct val="90000"/>
              </a:lnSpc>
              <a:spcBef>
                <a:spcPct val="50000"/>
              </a:spcBef>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rgbClr val="003F6E"/>
                </a:solidFill>
                <a:latin typeface="Verdana" pitchFamily="34" charset="0"/>
                <a:ea typeface="+mn-ea"/>
                <a:cs typeface="ＭＳ Ｐゴシック"/>
              </a:rPr>
              <a:t>In Estonia, </a:t>
            </a:r>
            <a:r>
              <a:rPr lang="en-US" sz="2000" b="0" dirty="0" smtClean="0">
                <a:solidFill>
                  <a:srgbClr val="003F6E"/>
                </a:solidFill>
                <a:latin typeface="Verdana" pitchFamily="34" charset="0"/>
                <a:ea typeface="+mn-ea"/>
                <a:cs typeface="ＭＳ Ｐゴシック"/>
              </a:rPr>
              <a:t>occupational standards have been developed strongly linked to training and learning standards (a big challenge)</a:t>
            </a:r>
            <a:endParaRPr lang="en-US" sz="2000" dirty="0" smtClean="0">
              <a:solidFill>
                <a:srgbClr val="003F6E"/>
              </a:solidFill>
              <a:latin typeface="Verdana" pitchFamily="34" charset="0"/>
              <a:ea typeface="+mn-ea"/>
              <a:cs typeface="ＭＳ Ｐゴシック"/>
            </a:endParaRPr>
          </a:p>
          <a:p>
            <a:pPr marL="152400" indent="-152400" algn="just">
              <a:lnSpc>
                <a:spcPct val="90000"/>
              </a:lnSpc>
              <a:spcBef>
                <a:spcPct val="50000"/>
              </a:spcBef>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rgbClr val="003F6E"/>
                </a:solidFill>
                <a:latin typeface="Verdana" pitchFamily="34" charset="0"/>
                <a:ea typeface="+mn-ea"/>
                <a:cs typeface="ＭＳ Ｐゴシック"/>
              </a:rPr>
              <a:t>In Spain</a:t>
            </a:r>
            <a:r>
              <a:rPr lang="en-US" sz="2000" b="0" dirty="0" smtClean="0">
                <a:solidFill>
                  <a:srgbClr val="003F6E"/>
                </a:solidFill>
                <a:latin typeface="Verdana" pitchFamily="34" charset="0"/>
                <a:ea typeface="+mn-ea"/>
                <a:cs typeface="ＭＳ Ｐゴシック"/>
              </a:rPr>
              <a:t> there is not a high formalization level of the process yet;</a:t>
            </a:r>
          </a:p>
        </p:txBody>
      </p:sp>
      <p:sp>
        <p:nvSpPr>
          <p:cNvPr id="330756" name="Rectangle 4"/>
          <p:cNvSpPr>
            <a:spLocks noGrp="1" noChangeArrowheads="1"/>
          </p:cNvSpPr>
          <p:nvPr>
            <p:ph type="title"/>
          </p:nvPr>
        </p:nvSpPr>
        <p:spPr bwMode="auto">
          <a:xfrm>
            <a:off x="495300" y="485775"/>
            <a:ext cx="8915400" cy="711200"/>
          </a:xfrm>
          <a:noFill/>
          <a:ln>
            <a:miter lim="800000"/>
            <a:headEnd/>
            <a:tailEnd/>
          </a:ln>
        </p:spPr>
        <p:txBody>
          <a:bodyPr vert="horz" wrap="square" lIns="91440" tIns="45720" rIns="91440" bIns="45720" numCol="1" anchor="t" anchorCtr="0" compatLnSpc="1">
            <a:prstTxWarp prst="textNoShape">
              <a:avLst/>
            </a:prstTxWarp>
          </a:bodyPr>
          <a:lstStyle/>
          <a:p>
            <a:pPr algn="l"/>
            <a:r>
              <a:rPr lang="it-IT" sz="3200" b="1" dirty="0" err="1" smtClean="0">
                <a:solidFill>
                  <a:schemeClr val="accent2"/>
                </a:solidFill>
              </a:rPr>
              <a:t>Main</a:t>
            </a:r>
            <a:r>
              <a:rPr lang="it-IT" sz="3200" b="1" dirty="0" smtClean="0">
                <a:solidFill>
                  <a:schemeClr val="accent2"/>
                </a:solidFill>
              </a:rPr>
              <a:t> </a:t>
            </a:r>
            <a:r>
              <a:rPr lang="it-IT" sz="3200" b="1" dirty="0" err="1" smtClean="0">
                <a:solidFill>
                  <a:schemeClr val="accent2"/>
                </a:solidFill>
              </a:rPr>
              <a:t>findings</a:t>
            </a:r>
            <a:r>
              <a:rPr lang="it-IT" sz="3200" b="1" dirty="0" smtClean="0">
                <a:solidFill>
                  <a:schemeClr val="accent2"/>
                </a:solidFill>
              </a:rPr>
              <a:t> </a:t>
            </a:r>
            <a:r>
              <a:rPr lang="it-IT" sz="3200" b="1" dirty="0" err="1" smtClean="0">
                <a:solidFill>
                  <a:schemeClr val="accent2"/>
                </a:solidFill>
              </a:rPr>
              <a:t>from</a:t>
            </a:r>
            <a:r>
              <a:rPr lang="it-IT" sz="3200" b="1" dirty="0" smtClean="0">
                <a:solidFill>
                  <a:schemeClr val="accent2"/>
                </a:solidFill>
              </a:rPr>
              <a:t> the </a:t>
            </a:r>
            <a:r>
              <a:rPr lang="it-IT" sz="3200" b="1" dirty="0" err="1" smtClean="0">
                <a:solidFill>
                  <a:schemeClr val="accent2"/>
                </a:solidFill>
              </a:rPr>
              <a:t>initial</a:t>
            </a:r>
            <a:r>
              <a:rPr lang="it-IT" sz="3200" b="1" dirty="0" smtClean="0">
                <a:solidFill>
                  <a:schemeClr val="accent2"/>
                </a:solidFill>
              </a:rPr>
              <a:t> </a:t>
            </a:r>
            <a:r>
              <a:rPr lang="it-IT" sz="3200" b="1" dirty="0" err="1" smtClean="0">
                <a:solidFill>
                  <a:schemeClr val="accent2"/>
                </a:solidFill>
              </a:rPr>
              <a:t>survey</a:t>
            </a:r>
            <a:r>
              <a:rPr lang="it-IT" sz="3200" b="1" dirty="0" smtClean="0">
                <a:solidFill>
                  <a:schemeClr val="accent2"/>
                </a:solidFill>
              </a:rPr>
              <a:t> (in </a:t>
            </a:r>
            <a:r>
              <a:rPr lang="it-IT" sz="3200" b="1" dirty="0" err="1" smtClean="0">
                <a:solidFill>
                  <a:schemeClr val="accent2"/>
                </a:solidFill>
              </a:rPr>
              <a:t>brief</a:t>
            </a:r>
            <a:r>
              <a:rPr lang="it-IT" sz="3200" b="1" dirty="0" smtClean="0">
                <a:solidFill>
                  <a:schemeClr val="accent2"/>
                </a:solidFill>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ext Box 2"/>
          <p:cNvSpPr txBox="1">
            <a:spLocks noChangeArrowheads="1"/>
          </p:cNvSpPr>
          <p:nvPr/>
        </p:nvSpPr>
        <p:spPr bwMode="auto">
          <a:xfrm>
            <a:off x="776288" y="1341438"/>
            <a:ext cx="8353425" cy="3439573"/>
          </a:xfrm>
          <a:prstGeom prst="rect">
            <a:avLst/>
          </a:prstGeom>
          <a:noFill/>
          <a:ln w="9525" algn="ctr">
            <a:noFill/>
            <a:miter lim="800000"/>
            <a:headEnd/>
            <a:tailEnd/>
          </a:ln>
          <a:effectLst/>
        </p:spPr>
        <p:txBody>
          <a:bodyPr lIns="83988" tIns="41994" rIns="83988" bIns="41994">
            <a:spAutoFit/>
          </a:bodyPr>
          <a:lstStyle/>
          <a:p>
            <a:pPr marL="152400" indent="-152400" algn="just">
              <a:lnSpc>
                <a:spcPct val="90000"/>
              </a:lnSpc>
              <a:spcBef>
                <a:spcPct val="50000"/>
              </a:spcBef>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rgbClr val="003F6E"/>
                </a:solidFill>
                <a:latin typeface="Verdana" pitchFamily="34" charset="0"/>
                <a:ea typeface="+mn-ea"/>
                <a:cs typeface="ＭＳ Ｐゴシック"/>
              </a:rPr>
              <a:t>In Germany </a:t>
            </a:r>
            <a:r>
              <a:rPr lang="en-US" sz="2000" b="0" dirty="0" smtClean="0">
                <a:solidFill>
                  <a:srgbClr val="003F6E"/>
                </a:solidFill>
                <a:latin typeface="Verdana" pitchFamily="34" charset="0"/>
                <a:ea typeface="+mn-ea"/>
                <a:cs typeface="ＭＳ Ｐゴシック"/>
              </a:rPr>
              <a:t>an approach on certification of competences at work has been developed through the ”AITTS- the Advanced IT Training System”; it plans an on the job training path lasting about 2 years, where candidates can learn new competences to be certified at the end of the process</a:t>
            </a:r>
          </a:p>
          <a:p>
            <a:pPr marL="152400" indent="-152400" algn="just">
              <a:lnSpc>
                <a:spcPct val="90000"/>
              </a:lnSpc>
              <a:spcBef>
                <a:spcPct val="50000"/>
              </a:spcBef>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sz="2000" b="0" dirty="0" smtClean="0">
              <a:solidFill>
                <a:srgbClr val="003F6E"/>
              </a:solidFill>
              <a:latin typeface="Verdana" pitchFamily="34" charset="0"/>
              <a:ea typeface="+mn-ea"/>
              <a:cs typeface="ＭＳ Ｐゴシック"/>
            </a:endParaRPr>
          </a:p>
          <a:p>
            <a:pPr marL="152400" indent="-152400" algn="just">
              <a:lnSpc>
                <a:spcPct val="90000"/>
              </a:lnSpc>
              <a:spcBef>
                <a:spcPct val="50000"/>
              </a:spcBef>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rgbClr val="003F6E"/>
                </a:solidFill>
                <a:latin typeface="Verdana" pitchFamily="34" charset="0"/>
                <a:ea typeface="+mn-ea"/>
                <a:cs typeface="ＭＳ Ｐゴシック"/>
              </a:rPr>
              <a:t>In France </a:t>
            </a:r>
            <a:r>
              <a:rPr lang="en-US" sz="2000" b="0" dirty="0" smtClean="0">
                <a:solidFill>
                  <a:srgbClr val="003F6E"/>
                </a:solidFill>
                <a:latin typeface="Verdana" pitchFamily="34" charset="0"/>
                <a:ea typeface="+mn-ea"/>
                <a:cs typeface="ＭＳ Ｐゴシック"/>
              </a:rPr>
              <a:t>Validation </a:t>
            </a:r>
            <a:r>
              <a:rPr lang="en-US" sz="2000" b="0" dirty="0" err="1" smtClean="0">
                <a:solidFill>
                  <a:srgbClr val="003F6E"/>
                </a:solidFill>
                <a:latin typeface="Verdana" pitchFamily="34" charset="0"/>
                <a:ea typeface="+mn-ea"/>
                <a:cs typeface="ＭＳ Ｐゴシック"/>
              </a:rPr>
              <a:t>d’Acquis</a:t>
            </a:r>
            <a:r>
              <a:rPr lang="en-US" sz="2000" b="0" dirty="0" smtClean="0">
                <a:solidFill>
                  <a:srgbClr val="003F6E"/>
                </a:solidFill>
                <a:latin typeface="Verdana" pitchFamily="34" charset="0"/>
                <a:ea typeface="+mn-ea"/>
                <a:cs typeface="ＭＳ Ｐゴシック"/>
              </a:rPr>
              <a:t> de </a:t>
            </a:r>
            <a:r>
              <a:rPr lang="en-US" sz="2000" b="0" dirty="0" err="1" smtClean="0">
                <a:solidFill>
                  <a:srgbClr val="003F6E"/>
                </a:solidFill>
                <a:latin typeface="Verdana" pitchFamily="34" charset="0"/>
                <a:ea typeface="+mn-ea"/>
                <a:cs typeface="ＭＳ Ｐゴシック"/>
              </a:rPr>
              <a:t>l’Experience</a:t>
            </a:r>
            <a:r>
              <a:rPr lang="en-US" sz="2000" b="0" dirty="0" smtClean="0">
                <a:solidFill>
                  <a:srgbClr val="003F6E"/>
                </a:solidFill>
                <a:latin typeface="Verdana" pitchFamily="34" charset="0"/>
                <a:ea typeface="+mn-ea"/>
                <a:cs typeface="ＭＳ Ｐゴシック"/>
              </a:rPr>
              <a:t> (</a:t>
            </a:r>
            <a:r>
              <a:rPr lang="en-US" sz="2000" b="0" dirty="0" err="1" smtClean="0">
                <a:solidFill>
                  <a:srgbClr val="003F6E"/>
                </a:solidFill>
                <a:latin typeface="Verdana" pitchFamily="34" charset="0"/>
                <a:ea typeface="+mn-ea"/>
                <a:cs typeface="ＭＳ Ｐゴシック"/>
              </a:rPr>
              <a:t>Vae</a:t>
            </a:r>
            <a:r>
              <a:rPr lang="en-US" sz="2000" b="0" dirty="0" smtClean="0">
                <a:solidFill>
                  <a:srgbClr val="003F6E"/>
                </a:solidFill>
                <a:latin typeface="Verdana" pitchFamily="34" charset="0"/>
                <a:ea typeface="+mn-ea"/>
                <a:cs typeface="ＭＳ Ｐゴシック"/>
              </a:rPr>
              <a:t>) has been exploited with the support of accredited Institutions by Ministry of </a:t>
            </a:r>
            <a:r>
              <a:rPr lang="en-US" sz="2000" b="0" dirty="0" err="1" smtClean="0">
                <a:solidFill>
                  <a:srgbClr val="003F6E"/>
                </a:solidFill>
                <a:latin typeface="Verdana" pitchFamily="34" charset="0"/>
                <a:ea typeface="+mn-ea"/>
                <a:cs typeface="ＭＳ Ｐゴシック"/>
              </a:rPr>
              <a:t>Labour</a:t>
            </a:r>
            <a:r>
              <a:rPr lang="en-US" sz="2000" b="0" dirty="0" smtClean="0">
                <a:solidFill>
                  <a:srgbClr val="003F6E"/>
                </a:solidFill>
                <a:latin typeface="Verdana" pitchFamily="34" charset="0"/>
                <a:ea typeface="+mn-ea"/>
                <a:cs typeface="ＭＳ Ｐゴシック"/>
              </a:rPr>
              <a:t>, Universities and enterprises. Sometimes candidates have to improve by training measures weak learning areas before receiving a qualification.</a:t>
            </a:r>
          </a:p>
        </p:txBody>
      </p:sp>
      <p:sp>
        <p:nvSpPr>
          <p:cNvPr id="330756" name="Rectangle 4"/>
          <p:cNvSpPr>
            <a:spLocks noGrp="1" noChangeArrowheads="1"/>
          </p:cNvSpPr>
          <p:nvPr>
            <p:ph type="title"/>
          </p:nvPr>
        </p:nvSpPr>
        <p:spPr bwMode="auto">
          <a:xfrm>
            <a:off x="495300" y="485775"/>
            <a:ext cx="8915400" cy="711200"/>
          </a:xfrm>
          <a:noFill/>
          <a:ln>
            <a:miter lim="800000"/>
            <a:headEnd/>
            <a:tailEnd/>
          </a:ln>
        </p:spPr>
        <p:txBody>
          <a:bodyPr vert="horz" wrap="square" lIns="91440" tIns="45720" rIns="91440" bIns="45720" numCol="1" anchor="t" anchorCtr="0" compatLnSpc="1">
            <a:prstTxWarp prst="textNoShape">
              <a:avLst/>
            </a:prstTxWarp>
          </a:bodyPr>
          <a:lstStyle/>
          <a:p>
            <a:pPr algn="l"/>
            <a:r>
              <a:rPr lang="it-IT" sz="3200" b="1" dirty="0" err="1" smtClean="0">
                <a:solidFill>
                  <a:schemeClr val="accent2"/>
                </a:solidFill>
              </a:rPr>
              <a:t>Main</a:t>
            </a:r>
            <a:r>
              <a:rPr lang="it-IT" sz="3200" b="1" dirty="0" smtClean="0">
                <a:solidFill>
                  <a:schemeClr val="accent2"/>
                </a:solidFill>
              </a:rPr>
              <a:t> </a:t>
            </a:r>
            <a:r>
              <a:rPr lang="it-IT" sz="3200" b="1" dirty="0" err="1" smtClean="0">
                <a:solidFill>
                  <a:schemeClr val="accent2"/>
                </a:solidFill>
              </a:rPr>
              <a:t>findings</a:t>
            </a:r>
            <a:r>
              <a:rPr lang="it-IT" sz="3200" b="1" dirty="0" smtClean="0">
                <a:solidFill>
                  <a:schemeClr val="accent2"/>
                </a:solidFill>
              </a:rPr>
              <a:t> </a:t>
            </a:r>
            <a:r>
              <a:rPr lang="it-IT" sz="3200" b="1" dirty="0" err="1" smtClean="0">
                <a:solidFill>
                  <a:schemeClr val="accent2"/>
                </a:solidFill>
              </a:rPr>
              <a:t>from</a:t>
            </a:r>
            <a:r>
              <a:rPr lang="it-IT" sz="3200" b="1" dirty="0" smtClean="0">
                <a:solidFill>
                  <a:schemeClr val="accent2"/>
                </a:solidFill>
              </a:rPr>
              <a:t> the </a:t>
            </a:r>
            <a:r>
              <a:rPr lang="it-IT" sz="3200" b="1" dirty="0" err="1" smtClean="0">
                <a:solidFill>
                  <a:schemeClr val="accent2"/>
                </a:solidFill>
              </a:rPr>
              <a:t>initial</a:t>
            </a:r>
            <a:r>
              <a:rPr lang="it-IT" sz="3200" b="1" dirty="0" smtClean="0">
                <a:solidFill>
                  <a:schemeClr val="accent2"/>
                </a:solidFill>
              </a:rPr>
              <a:t> </a:t>
            </a:r>
            <a:r>
              <a:rPr lang="it-IT" sz="3200" b="1" dirty="0" err="1" smtClean="0">
                <a:solidFill>
                  <a:schemeClr val="accent2"/>
                </a:solidFill>
              </a:rPr>
              <a:t>survey</a:t>
            </a:r>
            <a:r>
              <a:rPr lang="it-IT" sz="3200" b="1" dirty="0" smtClean="0">
                <a:solidFill>
                  <a:schemeClr val="accent2"/>
                </a:solidFill>
              </a:rPr>
              <a:t> (in </a:t>
            </a:r>
            <a:r>
              <a:rPr lang="it-IT" sz="3200" b="1" dirty="0" err="1" smtClean="0">
                <a:solidFill>
                  <a:schemeClr val="accent2"/>
                </a:solidFill>
              </a:rPr>
              <a:t>brief</a:t>
            </a:r>
            <a:r>
              <a:rPr lang="it-IT" sz="3200" b="1" dirty="0" smtClean="0">
                <a:solidFill>
                  <a:schemeClr val="accent2"/>
                </a:solidFill>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ext Box 2"/>
          <p:cNvSpPr txBox="1">
            <a:spLocks noChangeArrowheads="1"/>
          </p:cNvSpPr>
          <p:nvPr/>
        </p:nvSpPr>
        <p:spPr bwMode="auto">
          <a:xfrm>
            <a:off x="776288" y="1341438"/>
            <a:ext cx="8353425" cy="4547568"/>
          </a:xfrm>
          <a:prstGeom prst="rect">
            <a:avLst/>
          </a:prstGeom>
          <a:noFill/>
          <a:ln w="9525" algn="ctr">
            <a:noFill/>
            <a:miter lim="800000"/>
            <a:headEnd/>
            <a:tailEnd/>
          </a:ln>
          <a:effectLst/>
        </p:spPr>
        <p:txBody>
          <a:bodyPr lIns="83988" tIns="41994" rIns="83988" bIns="41994">
            <a:spAutoFit/>
          </a:bodyPr>
          <a:lstStyle/>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dirty="0" smtClean="0">
                <a:solidFill>
                  <a:srgbClr val="003F6E"/>
                </a:solidFill>
                <a:latin typeface="Verdana" pitchFamily="34" charset="0"/>
                <a:ea typeface="+mn-ea"/>
                <a:cs typeface="ＭＳ Ｐゴシック"/>
              </a:rPr>
              <a:t>Toscana, Emilia Romagna, Lombardy Region</a:t>
            </a:r>
            <a:r>
              <a:rPr lang="en-US" sz="2000" b="0" dirty="0" smtClean="0">
                <a:solidFill>
                  <a:srgbClr val="003F6E"/>
                </a:solidFill>
                <a:latin typeface="Verdana" pitchFamily="34" charset="0"/>
                <a:ea typeface="+mn-ea"/>
                <a:cs typeface="ＭＳ Ｐゴシック"/>
              </a:rPr>
              <a:t>, have developed a Framework of professional/occupational standards; against those Frameworks (different from Region to Region </a:t>
            </a:r>
            <a:r>
              <a:rPr lang="en-US" sz="2000" b="0" dirty="0" smtClean="0">
                <a:solidFill>
                  <a:srgbClr val="003F6E"/>
                </a:solidFill>
                <a:latin typeface="Verdana" pitchFamily="34" charset="0"/>
                <a:ea typeface="+mn-ea"/>
                <a:cs typeface="ＭＳ Ｐゴシック"/>
                <a:sym typeface="Wingdings" pitchFamily="2" charset="2"/>
              </a:rPr>
              <a:t>) </a:t>
            </a:r>
            <a:r>
              <a:rPr lang="en-US" sz="2000" b="0" dirty="0" smtClean="0">
                <a:solidFill>
                  <a:srgbClr val="003F6E"/>
                </a:solidFill>
                <a:latin typeface="Verdana" pitchFamily="34" charset="0"/>
                <a:cs typeface="ＭＳ Ｐゴシック"/>
                <a:sym typeface="Wingdings" pitchFamily="2" charset="2"/>
              </a:rPr>
              <a:t>it is possible to recognize competences. The process includes a) construction/collection of evidence, b) tutor/coach support, </a:t>
            </a:r>
            <a:r>
              <a:rPr lang="en-US" sz="2000" b="0" dirty="0" smtClean="0">
                <a:solidFill>
                  <a:srgbClr val="003F6E"/>
                </a:solidFill>
                <a:latin typeface="Verdana" pitchFamily="34" charset="0"/>
                <a:cs typeface="ＭＳ Ｐゴシック"/>
              </a:rPr>
              <a:t>c) final assessment, d)certification issue.</a:t>
            </a:r>
            <a:endParaRPr lang="en-US" sz="2000" b="0" dirty="0" smtClean="0">
              <a:solidFill>
                <a:srgbClr val="003F6E"/>
              </a:solidFill>
              <a:latin typeface="Verdana" pitchFamily="34" charset="0"/>
              <a:ea typeface="+mn-ea"/>
              <a:cs typeface="ＭＳ Ｐゴシック"/>
              <a:sym typeface="Wingdings" pitchFamily="2" charset="2"/>
            </a:endParaRPr>
          </a:p>
          <a:p>
            <a:pPr marL="152400" indent="-152400" algn="just">
              <a:spcBef>
                <a:spcPts val="600"/>
              </a:spcBef>
              <a:spcAft>
                <a:spcPts val="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Accordingly, it is focused on </a:t>
            </a:r>
          </a:p>
          <a:p>
            <a:pPr marL="609600" lvl="2" indent="-152400" algn="just">
              <a:spcBef>
                <a:spcPts val="600"/>
              </a:spcBef>
              <a:spcAft>
                <a:spcPts val="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Competences (not on job roles/profiles);</a:t>
            </a:r>
          </a:p>
          <a:p>
            <a:pPr marL="609600" lvl="2" indent="-152400" algn="just">
              <a:spcBef>
                <a:spcPts val="600"/>
              </a:spcBef>
              <a:spcAft>
                <a:spcPts val="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Awareness process of one’s own competences, moving from tacit to explicit knowledge (It is not a “traditional” learning path);</a:t>
            </a:r>
          </a:p>
          <a:p>
            <a:pPr marL="152400" indent="-152400" algn="just">
              <a:spcBef>
                <a:spcPct val="50000"/>
              </a:spcBef>
              <a:spcAft>
                <a:spcPts val="600"/>
              </a:spcAft>
              <a:buClr>
                <a:srgbClr val="003F6E"/>
              </a:buClr>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b="0" dirty="0" smtClean="0">
                <a:solidFill>
                  <a:srgbClr val="003F6E"/>
                </a:solidFill>
                <a:latin typeface="Verdana" pitchFamily="34" charset="0"/>
                <a:ea typeface="+mn-ea"/>
                <a:cs typeface="ＭＳ Ｐゴシック"/>
              </a:rPr>
              <a:t>It lasts about 3 months: it depends on the effort of building or gathering evidence  </a:t>
            </a:r>
            <a:endParaRPr lang="en-US" sz="2000" b="0" dirty="0">
              <a:solidFill>
                <a:srgbClr val="003F6E"/>
              </a:solidFill>
              <a:latin typeface="Verdana" pitchFamily="34" charset="0"/>
              <a:ea typeface="+mn-ea"/>
              <a:cs typeface="ＭＳ Ｐゴシック"/>
            </a:endParaRPr>
          </a:p>
        </p:txBody>
      </p:sp>
      <p:sp>
        <p:nvSpPr>
          <p:cNvPr id="330756" name="Rectangle 4"/>
          <p:cNvSpPr>
            <a:spLocks noGrp="1" noChangeArrowheads="1"/>
          </p:cNvSpPr>
          <p:nvPr>
            <p:ph type="title"/>
          </p:nvPr>
        </p:nvSpPr>
        <p:spPr bwMode="auto">
          <a:xfrm>
            <a:off x="495300" y="485775"/>
            <a:ext cx="8915400" cy="711200"/>
          </a:xfrm>
          <a:noFill/>
          <a:ln>
            <a:miter lim="800000"/>
            <a:headEnd/>
            <a:tailEnd/>
          </a:ln>
        </p:spPr>
        <p:txBody>
          <a:bodyPr vert="horz" wrap="square" lIns="91440" tIns="45720" rIns="91440" bIns="45720" numCol="1" anchor="t" anchorCtr="0" compatLnSpc="1">
            <a:prstTxWarp prst="textNoShape">
              <a:avLst/>
            </a:prstTxWarp>
          </a:bodyPr>
          <a:lstStyle/>
          <a:p>
            <a:pPr algn="l"/>
            <a:r>
              <a:rPr lang="it-IT" sz="3200" b="1" dirty="0" smtClean="0">
                <a:solidFill>
                  <a:schemeClr val="accent2"/>
                </a:solidFill>
              </a:rPr>
              <a:t>In Italy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resentazione vuota">
  <a:themeElements>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zione vuota">
      <a:majorFont>
        <a:latin typeface="Arial"/>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zione vuo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zione vuo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zione vuo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zione vuo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zione vuo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zione vuot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zione vuo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zione vuo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zione vuo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zione vuo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zione vuo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15114</TotalTime>
  <Words>1253</Words>
  <Application>Microsoft Office PowerPoint</Application>
  <PresentationFormat>A4 (21x29,7 cm)</PresentationFormat>
  <Paragraphs>215</Paragraphs>
  <Slides>23</Slides>
  <Notes>3</Notes>
  <HiddenSlides>0</HiddenSlides>
  <MMClips>0</MMClips>
  <ScaleCrop>false</ScaleCrop>
  <HeadingPairs>
    <vt:vector size="4" baseType="variant">
      <vt:variant>
        <vt:lpstr>Tema</vt:lpstr>
      </vt:variant>
      <vt:variant>
        <vt:i4>3</vt:i4>
      </vt:variant>
      <vt:variant>
        <vt:lpstr>Titoli diapositive</vt:lpstr>
      </vt:variant>
      <vt:variant>
        <vt:i4>23</vt:i4>
      </vt:variant>
    </vt:vector>
  </HeadingPairs>
  <TitlesOfParts>
    <vt:vector size="26" baseType="lpstr">
      <vt:lpstr>1_Presentazione vuota</vt:lpstr>
      <vt:lpstr>Personalizza struttura</vt:lpstr>
      <vt:lpstr>1_Personalizza struttura</vt:lpstr>
      <vt:lpstr>Diapositiva 1</vt:lpstr>
      <vt:lpstr>Objectives</vt:lpstr>
      <vt:lpstr>Focus</vt:lpstr>
      <vt:lpstr>The reference competence Frameworks</vt:lpstr>
      <vt:lpstr>The e-CF in brief  </vt:lpstr>
      <vt:lpstr>The Dosy in brief (Abstract)  </vt:lpstr>
      <vt:lpstr>Main findings from the initial survey (in brief)</vt:lpstr>
      <vt:lpstr>Main findings from the initial survey (in brief)</vt:lpstr>
      <vt:lpstr>In Italy</vt:lpstr>
      <vt:lpstr>The VALEW model</vt:lpstr>
      <vt:lpstr>Readiness index</vt:lpstr>
      <vt:lpstr>Some tools </vt:lpstr>
      <vt:lpstr>Making competence explicit   Recognition of competence (fill in the name of the competence):____________________    ABSTRACT  </vt:lpstr>
      <vt:lpstr>Evidence assessment grid linked to EQF indicators</vt:lpstr>
      <vt:lpstr>Diapositiva 15</vt:lpstr>
      <vt:lpstr>Diapositiva 16</vt:lpstr>
      <vt:lpstr>Diapositiva 17</vt:lpstr>
      <vt:lpstr>Diapositiva 18</vt:lpstr>
      <vt:lpstr>Meetings- Input questions to companies</vt:lpstr>
      <vt:lpstr>Meetings - Input questions to political Institutions (from the readiness index)</vt:lpstr>
      <vt:lpstr>Certification process – collecting evidence – e-Competences</vt:lpstr>
      <vt:lpstr>Certification process – collecting evidence – Soft skills</vt:lpstr>
      <vt:lpstr>Thank you !</vt:lpstr>
    </vt:vector>
  </TitlesOfParts>
  <Company>Gaia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Tommaso Minola</dc:creator>
  <cp:lastModifiedBy>e00956</cp:lastModifiedBy>
  <cp:revision>605</cp:revision>
  <dcterms:created xsi:type="dcterms:W3CDTF">2005-06-20T20:13:49Z</dcterms:created>
  <dcterms:modified xsi:type="dcterms:W3CDTF">2010-06-01T16:23:48Z</dcterms:modified>
</cp:coreProperties>
</file>